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Raleway"/>
      <p:regular r:id="rId74"/>
      <p:bold r:id="rId75"/>
      <p:italic r:id="rId76"/>
      <p:boldItalic r:id="rId77"/>
    </p:embeddedFont>
    <p:embeddedFont>
      <p:font typeface="Lat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7B22B7-0601-424B-95C1-165778E26EFC}">
  <a:tblStyle styleId="{CF7B22B7-0601-424B-95C1-165778E26EFC}"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147B700-8CA4-4B1A-B456-1489759D17A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ato-italic.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aleway-bold.fntdata"/><Relationship Id="rId30" Type="http://schemas.openxmlformats.org/officeDocument/2006/relationships/slide" Target="slides/slide25.xml"/><Relationship Id="rId74" Type="http://schemas.openxmlformats.org/officeDocument/2006/relationships/font" Target="fonts/Raleway-regular.fntdata"/><Relationship Id="rId33" Type="http://schemas.openxmlformats.org/officeDocument/2006/relationships/slide" Target="slides/slide28.xml"/><Relationship Id="rId77" Type="http://schemas.openxmlformats.org/officeDocument/2006/relationships/font" Target="fonts/Raleway-boldItalic.fntdata"/><Relationship Id="rId32" Type="http://schemas.openxmlformats.org/officeDocument/2006/relationships/slide" Target="slides/slide27.xml"/><Relationship Id="rId76" Type="http://schemas.openxmlformats.org/officeDocument/2006/relationships/font" Target="fonts/Raleway-italic.fntdata"/><Relationship Id="rId35" Type="http://schemas.openxmlformats.org/officeDocument/2006/relationships/slide" Target="slides/slide30.xml"/><Relationship Id="rId79" Type="http://schemas.openxmlformats.org/officeDocument/2006/relationships/font" Target="fonts/Lato-bold.fntdata"/><Relationship Id="rId34" Type="http://schemas.openxmlformats.org/officeDocument/2006/relationships/slide" Target="slides/slide29.xml"/><Relationship Id="rId78" Type="http://schemas.openxmlformats.org/officeDocument/2006/relationships/font" Target="fonts/La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cb8895b6a_0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cb8895b6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images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e24d9e65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e24d9e6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e398e1331_2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e398e1331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e398e1331_2_13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e398e1331_2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e398e1331_2_1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e398e1331_2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cb8895b6a_0_13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cb8895b6a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cb8895b6a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cb8895b6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e398e1331_2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e398e1331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problem when (spotify) you are denied a loan or involved in an accident.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e398e1331_2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e398e1331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problem when (spotify) you are denied a loan or involved in an accident.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e398e1331_2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9e398e1331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cb8895b6a_0_1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cb8895b6a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e398e1331_2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e398e1331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e398e1331_7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e398e1331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Connectionist</a:t>
            </a:r>
            <a:br>
              <a:rPr lang="en"/>
            </a:br>
            <a:r>
              <a:rPr lang="en"/>
              <a:t>Neuronoal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e398e1331_2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e398e1331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e398e1331_2_1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e398e1331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cb8895b6a_0_13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cb8895b6a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cb8895b6a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cb8895b6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e398e1331_2_12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e398e1331_2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solve multiple-choice QA tasks, namely by weighing each option to find correlations within them, in addition to correlations with respect to the question. To address this issue, Ran et al. (2019) introduced the Option Comparison Network (OCN) that explicitly models pairwise answer-option interactions, making OCN bettersuited for multiple-choice QA task structures. We re-implemented OCN while keeping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cb8895b6a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cb8895b6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e398e1331_2_1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e398e1331_2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e398e1331_2_1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e398e1331_2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cb8895b6a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cb8895b6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a928e47cb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a928e47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e398e1331_2_1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e398e1331_2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e398e1331_2_1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e398e1331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e398e1331_2_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e398e1331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e398e1331_2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e398e1331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9e398e1331_7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9e398e1331_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9e398e1331_7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9e398e1331_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e398e1331_7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9e398e1331_7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9e398e1331_2_12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9e398e1331_2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cb8895b6a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cb8895b6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e398e1331_2_1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9e398e1331_2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e398e1331_2_12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e398e1331_2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e398e1331_2_1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9e398e1331_2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e398e1331_2_12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e398e1331_2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a928e47cb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a928e47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9cb8895b6a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9cb8895b6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cb8895b6a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9cb8895b6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e398e1331_2_12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e398e1331_2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9e398e1331_2_12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9e398e1331_2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e398e1331_2_12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e398e1331_2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cb8895b6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cb8895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9e398e1331_2_1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9e398e1331_2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e398e1331_2_12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e398e1331_2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e398e1331_2_12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9e398e1331_2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9e398e1331_2_12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9e398e1331_2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9cb8895b6a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9cb8895b6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9cb8895b6a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9cb8895b6a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e398e1331_2_13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e398e1331_2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e398e1331_2_1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9e398e1331_2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9e398e1331_2_13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9e398e1331_2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9e398e1331_2_1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9e398e1331_2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cb8895b6a_0_2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cb8895b6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Recognizing image of cat</a:t>
            </a:r>
            <a:endParaRPr/>
          </a:p>
          <a:p>
            <a:pPr indent="0" lvl="0" marL="0" rtl="0" algn="l">
              <a:spcBef>
                <a:spcPts val="0"/>
              </a:spcBef>
              <a:spcAft>
                <a:spcPts val="0"/>
              </a:spcAft>
              <a:buNone/>
            </a:pPr>
            <a:r>
              <a:rPr lang="en"/>
              <a:t>Perform tasks such as higher tasks such as sports analysitics and medical imaging, cancer detection systems</a:t>
            </a:r>
            <a:br>
              <a:rPr lang="en"/>
            </a:b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9e398e1331_2_13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9e398e1331_2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9e398e1331_2_13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9e398e1331_2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cb8895b6a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9cb8895b6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9cb8895b6a_0_2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9cb8895b6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9cb8895b6a_0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9cb8895b6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9e398e1331_7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9e398e1331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cb8895b6a_0_2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9cb8895b6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9cb8895b6a_0_13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9cb8895b6a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9cb8895b6a_0_1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9cb8895b6a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cb8895b6a_0_13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cb8895b6a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cb8895b6a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cb8895b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e398e1331_7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e398e1331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p:txBody>
      </p:sp>
      <p:sp>
        <p:nvSpPr>
          <p:cNvPr id="11" name="Google Shape;11;p2"/>
          <p:cNvSpPr/>
          <p:nvPr/>
        </p:nvSpPr>
        <p:spPr>
          <a:xfrm>
            <a:off x="5938246" y="2533163"/>
            <a:ext cx="7218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59861" y="2533163"/>
            <a:ext cx="7218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 y="2533163"/>
            <a:ext cx="7218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21425" y="2533163"/>
            <a:ext cx="52167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background">
  <p:cSld name="BLANK_1">
    <p:bg>
      <p:bgPr>
        <a:solidFill>
          <a:schemeClr val="accent1"/>
        </a:solidFill>
      </p:bgPr>
    </p:bg>
    <p:spTree>
      <p:nvGrpSpPr>
        <p:cNvPr id="78"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0" y="5066325"/>
            <a:ext cx="8937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893710" y="5066325"/>
            <a:ext cx="64626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b="1" sz="2400">
                <a:solidFill>
                  <a:schemeClr val="lt1"/>
                </a:solidFill>
              </a:defRPr>
            </a:lvl1pPr>
            <a:lvl2pPr lvl="1" rtl="0" algn="ctr">
              <a:spcBef>
                <a:spcPts val="0"/>
              </a:spcBef>
              <a:spcAft>
                <a:spcPts val="0"/>
              </a:spcAft>
              <a:buClr>
                <a:schemeClr val="lt1"/>
              </a:buClr>
              <a:buSzPts val="2400"/>
              <a:buNone/>
              <a:defRPr b="1">
                <a:solidFill>
                  <a:schemeClr val="lt1"/>
                </a:solidFill>
              </a:defRPr>
            </a:lvl2pPr>
            <a:lvl3pPr lvl="2" rtl="0" algn="ctr">
              <a:spcBef>
                <a:spcPts val="0"/>
              </a:spcBef>
              <a:spcAft>
                <a:spcPts val="0"/>
              </a:spcAft>
              <a:buClr>
                <a:schemeClr val="lt1"/>
              </a:buClr>
              <a:buSzPts val="2400"/>
              <a:buNone/>
              <a:defRPr b="1">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19" name="Google Shape;19;p3"/>
          <p:cNvSpPr/>
          <p:nvPr/>
        </p:nvSpPr>
        <p:spPr>
          <a:xfrm>
            <a:off x="3047704" y="3992850"/>
            <a:ext cx="3047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096271" y="3992850"/>
            <a:ext cx="3047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 y="3992850"/>
            <a:ext cx="3047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3" name="Shape 23"/>
        <p:cNvGrpSpPr/>
        <p:nvPr/>
      </p:nvGrpSpPr>
      <p:grpSpPr>
        <a:xfrm>
          <a:off x="0" y="0"/>
          <a:ext cx="0" cy="0"/>
          <a:chOff x="0" y="0"/>
          <a:chExt cx="0" cy="0"/>
        </a:xfrm>
      </p:grpSpPr>
      <p:sp>
        <p:nvSpPr>
          <p:cNvPr id="24" name="Google Shape;24;p4"/>
          <p:cNvSpPr txBox="1"/>
          <p:nvPr>
            <p:ph idx="1" type="body"/>
          </p:nvPr>
        </p:nvSpPr>
        <p:spPr>
          <a:xfrm>
            <a:off x="1710425" y="2161800"/>
            <a:ext cx="5723700" cy="819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i="1"/>
            </a:lvl1pPr>
            <a:lvl2pPr indent="-381000" lvl="1" marL="914400" rtl="0" algn="ctr">
              <a:spcBef>
                <a:spcPts val="0"/>
              </a:spcBef>
              <a:spcAft>
                <a:spcPts val="0"/>
              </a:spcAft>
              <a:buSzPts val="2400"/>
              <a:buChar char="○"/>
              <a:defRPr i="1"/>
            </a:lvl2pPr>
            <a:lvl3pPr indent="-381000" lvl="2" marL="1371600" rtl="0" algn="ctr">
              <a:spcBef>
                <a:spcPts val="0"/>
              </a:spcBef>
              <a:spcAft>
                <a:spcPts val="0"/>
              </a:spcAft>
              <a:buSzPts val="2400"/>
              <a:buChar char="■"/>
              <a:defRPr i="1"/>
            </a:lvl3pPr>
            <a:lvl4pPr indent="-381000" lvl="3" marL="1828800" rtl="0" algn="ctr">
              <a:spcBef>
                <a:spcPts val="0"/>
              </a:spcBef>
              <a:spcAft>
                <a:spcPts val="0"/>
              </a:spcAft>
              <a:buSzPts val="2400"/>
              <a:buChar char="●"/>
              <a:defRPr i="1"/>
            </a:lvl4pPr>
            <a:lvl5pPr indent="-381000" lvl="4" marL="2286000" rtl="0" algn="ctr">
              <a:spcBef>
                <a:spcPts val="0"/>
              </a:spcBef>
              <a:spcAft>
                <a:spcPts val="0"/>
              </a:spcAft>
              <a:buSzPts val="2400"/>
              <a:buChar char="○"/>
              <a:defRPr i="1"/>
            </a:lvl5pPr>
            <a:lvl6pPr indent="-381000" lvl="5" marL="2743200" rtl="0" algn="ctr">
              <a:spcBef>
                <a:spcPts val="0"/>
              </a:spcBef>
              <a:spcAft>
                <a:spcPts val="0"/>
              </a:spcAft>
              <a:buSzPts val="2400"/>
              <a:buChar char="■"/>
              <a:defRPr i="1"/>
            </a:lvl6pPr>
            <a:lvl7pPr indent="-381000" lvl="6" marL="3200400" rtl="0" algn="ctr">
              <a:spcBef>
                <a:spcPts val="0"/>
              </a:spcBef>
              <a:spcAft>
                <a:spcPts val="0"/>
              </a:spcAft>
              <a:buSzPts val="2400"/>
              <a:buChar char="●"/>
              <a:defRPr i="1"/>
            </a:lvl7pPr>
            <a:lvl8pPr indent="-381000" lvl="7" marL="3657600" rtl="0" algn="ctr">
              <a:spcBef>
                <a:spcPts val="0"/>
              </a:spcBef>
              <a:spcAft>
                <a:spcPts val="0"/>
              </a:spcAft>
              <a:buSzPts val="2400"/>
              <a:buChar char="○"/>
              <a:defRPr i="1"/>
            </a:lvl8pPr>
            <a:lvl9pPr indent="-381000" lvl="8" marL="4114800" algn="ctr">
              <a:spcBef>
                <a:spcPts val="0"/>
              </a:spcBef>
              <a:spcAft>
                <a:spcPts val="0"/>
              </a:spcAft>
              <a:buSzPts val="2400"/>
              <a:buChar char="■"/>
              <a:defRPr i="1"/>
            </a:lvl9pPr>
          </a:lstStyle>
          <a:p/>
        </p:txBody>
      </p:sp>
      <p:sp>
        <p:nvSpPr>
          <p:cNvPr id="25" name="Google Shape;25;p4"/>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chemeClr val="accent6"/>
                </a:solidFill>
              </a:rPr>
              <a:t>“</a:t>
            </a:r>
            <a:endParaRPr b="1" sz="9600">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7434177" y="1599675"/>
            <a:ext cx="17103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1599675"/>
            <a:ext cx="17103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710425" y="1599675"/>
            <a:ext cx="17103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sp>
        <p:nvSpPr>
          <p:cNvPr id="32" name="Google Shape;32;p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3" name="Google Shape;33;p5"/>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Clr>
                <a:schemeClr val="accent6"/>
              </a:buClr>
              <a:buSzPts val="1800"/>
              <a:buChar char="▷"/>
              <a:defRPr>
                <a:solidFill>
                  <a:schemeClr val="dk1"/>
                </a:solidFill>
              </a:defRPr>
            </a:lvl1pPr>
            <a:lvl2pPr indent="-381000" lvl="1" marL="914400">
              <a:spcBef>
                <a:spcPts val="0"/>
              </a:spcBef>
              <a:spcAft>
                <a:spcPts val="0"/>
              </a:spcAft>
              <a:buClr>
                <a:schemeClr val="dk1"/>
              </a:buClr>
              <a:buSzPts val="2400"/>
              <a:buChar char="○"/>
              <a:defRPr>
                <a:solidFill>
                  <a:schemeClr val="dk1"/>
                </a:solidFill>
              </a:defRPr>
            </a:lvl2pPr>
            <a:lvl3pPr indent="-381000" lvl="2" marL="1371600">
              <a:spcBef>
                <a:spcPts val="0"/>
              </a:spcBef>
              <a:spcAft>
                <a:spcPts val="0"/>
              </a:spcAft>
              <a:buClr>
                <a:schemeClr val="dk1"/>
              </a:buClr>
              <a:buSzPts val="2400"/>
              <a:buChar char="■"/>
              <a:defRPr>
                <a:solidFill>
                  <a:schemeClr val="dk1"/>
                </a:solidFill>
              </a:defRPr>
            </a:lvl3pPr>
            <a:lvl4pPr indent="-381000" lvl="3" marL="1828800">
              <a:spcBef>
                <a:spcPts val="0"/>
              </a:spcBef>
              <a:spcAft>
                <a:spcPts val="0"/>
              </a:spcAft>
              <a:buClr>
                <a:schemeClr val="dk1"/>
              </a:buClr>
              <a:buSzPts val="2400"/>
              <a:buChar char="●"/>
              <a:defRPr>
                <a:solidFill>
                  <a:schemeClr val="dk1"/>
                </a:solidFill>
              </a:defRPr>
            </a:lvl4pPr>
            <a:lvl5pPr indent="-381000" lvl="4" marL="2286000">
              <a:spcBef>
                <a:spcPts val="0"/>
              </a:spcBef>
              <a:spcAft>
                <a:spcPts val="0"/>
              </a:spcAft>
              <a:buClr>
                <a:schemeClr val="dk1"/>
              </a:buClr>
              <a:buSzPts val="2400"/>
              <a:buChar char="○"/>
              <a:defRPr>
                <a:solidFill>
                  <a:schemeClr val="dk1"/>
                </a:solidFill>
              </a:defRPr>
            </a:lvl5pPr>
            <a:lvl6pPr indent="-381000" lvl="5" marL="2743200">
              <a:spcBef>
                <a:spcPts val="0"/>
              </a:spcBef>
              <a:spcAft>
                <a:spcPts val="0"/>
              </a:spcAft>
              <a:buClr>
                <a:schemeClr val="dk1"/>
              </a:buClr>
              <a:buSzPts val="2400"/>
              <a:buChar char="■"/>
              <a:defRPr>
                <a:solidFill>
                  <a:schemeClr val="dk1"/>
                </a:solidFill>
              </a:defRPr>
            </a:lvl6pPr>
            <a:lvl7pPr indent="-381000" lvl="6" marL="3200400">
              <a:spcBef>
                <a:spcPts val="0"/>
              </a:spcBef>
              <a:spcAft>
                <a:spcPts val="0"/>
              </a:spcAft>
              <a:buClr>
                <a:schemeClr val="dk1"/>
              </a:buClr>
              <a:buSzPts val="2400"/>
              <a:buChar char="●"/>
              <a:defRPr>
                <a:solidFill>
                  <a:schemeClr val="dk1"/>
                </a:solidFill>
              </a:defRPr>
            </a:lvl7pPr>
            <a:lvl8pPr indent="-381000" lvl="7" marL="3657600">
              <a:spcBef>
                <a:spcPts val="0"/>
              </a:spcBef>
              <a:spcAft>
                <a:spcPts val="0"/>
              </a:spcAft>
              <a:buClr>
                <a:schemeClr val="dk1"/>
              </a:buClr>
              <a:buSzPts val="2400"/>
              <a:buChar char="○"/>
              <a:defRPr>
                <a:solidFill>
                  <a:schemeClr val="dk1"/>
                </a:solidFill>
              </a:defRPr>
            </a:lvl8pPr>
            <a:lvl9pPr indent="-381000" lvl="8" marL="4114800">
              <a:spcBef>
                <a:spcPts val="0"/>
              </a:spcBef>
              <a:spcAft>
                <a:spcPts val="0"/>
              </a:spcAft>
              <a:buClr>
                <a:schemeClr val="dk1"/>
              </a:buClr>
              <a:buSzPts val="2400"/>
              <a:buChar char="■"/>
              <a:defRPr>
                <a:solidFill>
                  <a:schemeClr val="dk1"/>
                </a:solidFill>
              </a:defRPr>
            </a:lvl9pPr>
          </a:lstStyle>
          <a:p/>
        </p:txBody>
      </p:sp>
      <p:sp>
        <p:nvSpPr>
          <p:cNvPr id="34" name="Google Shape;34;p5"/>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5" name="Google Shape;45;p6"/>
          <p:cNvSpPr txBox="1"/>
          <p:nvPr>
            <p:ph idx="1" type="body"/>
          </p:nvPr>
        </p:nvSpPr>
        <p:spPr>
          <a:xfrm>
            <a:off x="893625" y="1200150"/>
            <a:ext cx="31368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6" name="Google Shape;46;p6"/>
          <p:cNvSpPr txBox="1"/>
          <p:nvPr>
            <p:ph idx="2" type="body"/>
          </p:nvPr>
        </p:nvSpPr>
        <p:spPr>
          <a:xfrm>
            <a:off x="4219456" y="1200150"/>
            <a:ext cx="31368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8"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7"/>
          <p:cNvSpPr txBox="1"/>
          <p:nvPr>
            <p:ph idx="1" type="body"/>
          </p:nvPr>
        </p:nvSpPr>
        <p:spPr>
          <a:xfrm>
            <a:off x="893700"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5" name="Google Shape;55;p7"/>
          <p:cNvSpPr txBox="1"/>
          <p:nvPr>
            <p:ph idx="2" type="body"/>
          </p:nvPr>
        </p:nvSpPr>
        <p:spPr>
          <a:xfrm>
            <a:off x="3386404"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6" name="Google Shape;56;p7"/>
          <p:cNvSpPr txBox="1"/>
          <p:nvPr>
            <p:ph idx="3" type="body"/>
          </p:nvPr>
        </p:nvSpPr>
        <p:spPr>
          <a:xfrm>
            <a:off x="5879107"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7" name="Google Shape;57;p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4" name="Google Shape;64;p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9"/>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 type="body"/>
          </p:nvPr>
        </p:nvSpPr>
        <p:spPr>
          <a:xfrm>
            <a:off x="893700" y="4649963"/>
            <a:ext cx="6462600" cy="350700"/>
          </a:xfrm>
          <a:prstGeom prst="rect">
            <a:avLst/>
          </a:prstGeom>
        </p:spPr>
        <p:txBody>
          <a:bodyPr anchorCtr="0" anchor="b" bIns="91425" lIns="91425" spcFirstLastPara="1" rIns="91425" wrap="square" tIns="91425">
            <a:noAutofit/>
          </a:bodyPr>
          <a:lstStyle>
            <a:lvl1pPr indent="-228600" lvl="0" marL="457200">
              <a:spcBef>
                <a:spcPts val="360"/>
              </a:spcBef>
              <a:spcAft>
                <a:spcPts val="0"/>
              </a:spcAft>
              <a:buClr>
                <a:schemeClr val="dk2"/>
              </a:buClr>
              <a:buSzPts val="1400"/>
              <a:buNone/>
              <a:defRPr sz="1400">
                <a:solidFill>
                  <a:schemeClr val="dk2"/>
                </a:solidFill>
              </a:defRPr>
            </a:lvl1pPr>
          </a:lstStyle>
          <a:p/>
        </p:txBody>
      </p:sp>
      <p:sp>
        <p:nvSpPr>
          <p:cNvPr id="71" name="Google Shape;71;p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93700" y="358388"/>
            <a:ext cx="6462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p:txBody>
      </p:sp>
      <p:sp>
        <p:nvSpPr>
          <p:cNvPr id="7" name="Google Shape;7;p1"/>
          <p:cNvSpPr txBox="1"/>
          <p:nvPr>
            <p:ph idx="1" type="body"/>
          </p:nvPr>
        </p:nvSpPr>
        <p:spPr>
          <a:xfrm>
            <a:off x="893700" y="1373588"/>
            <a:ext cx="6462600" cy="35523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indent="-381000" lvl="1" marL="9144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indent="-381000" lvl="2" marL="13716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indent="-381000" lvl="3" marL="18288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indent="-381000" lvl="4" marL="2286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indent="-381000" lvl="5" marL="27432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indent="-381000" lvl="6" marL="32004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indent="-381000" lvl="7" marL="36576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indent="-381000" lvl="8" marL="41148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p:txBody>
      </p:sp>
      <p:sp>
        <p:nvSpPr>
          <p:cNvPr id="8" name="Google Shape;8;p1"/>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bdtechtalks.com/2019/01/14/what-is-computer-vision/" TargetMode="External"/><Relationship Id="rId4" Type="http://schemas.openxmlformats.org/officeDocument/2006/relationships/image" Target="../media/image17.png"/><Relationship Id="rId5" Type="http://schemas.openxmlformats.org/officeDocument/2006/relationships/hyperlink" Target="https://thenextweb.com/neural-basics/2020/06/02/all-you-need-to-know-about-symbolic-artificial-intelligen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researchgate.net/figure/Medical-ontology-for-the-concept-fever-derived-from-AOD95-medical-coding-scheme_fig1_11745340"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scienceischarity.blogspot.com/2018/12/what-is-expert-system.html"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mitibmwatsonailab.mit.edu/" TargetMode="External"/><Relationship Id="rId5" Type="http://schemas.openxmlformats.org/officeDocument/2006/relationships/image" Target="../media/image5.png"/><Relationship Id="rId6" Type="http://schemas.openxmlformats.org/officeDocument/2006/relationships/hyperlink" Target="https://medium.com/intuitionmachine/the-two-paths-from-natural-language-processing-to-artificial-intelligence-d5384ddbfc1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hyperlink" Target="https://www.researchgate.net/publication/236132063_A_Bionic_Model_for_Human-like_Machine_Percep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hyperlink" Target="https://www.researchgate.net/publication/236132063_A_Bionic_Model_for_Human-like_Machine_Percep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www.semanticscholar.org/paper/Mapping-rule-based-systems-into-neural-architecture-Fu-Fu/a73fc28c95b42f6c97ab9a021d07ccb6d85e139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hyperlink" Target="https://scx.holding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2.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1.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8.png"/><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s://arxiv.org/pdf/1911.02060.pdf" TargetMode="External"/><Relationship Id="rId4" Type="http://schemas.openxmlformats.org/officeDocument/2006/relationships/hyperlink" Target="https://arxiv.org/abs/1609.05518" TargetMode="External"/><Relationship Id="rId5" Type="http://schemas.openxmlformats.org/officeDocument/2006/relationships/hyperlink" Target="https://www.digitaltrends.com/cool-tech/neuro-symbolic-ai-the-future/" TargetMode="External"/><Relationship Id="rId6" Type="http://schemas.openxmlformats.org/officeDocument/2006/relationships/hyperlink" Target="https://jrmerwin.github.io/deeplearning4j-docs/symbolicreasoning.html" TargetMode="External"/><Relationship Id="rId7" Type="http://schemas.openxmlformats.org/officeDocument/2006/relationships/hyperlink" Target="https://becominghuman.ai/where-is-artificial-intelligence-used-today-3fd076d15b68" TargetMode="External"/></Relationships>
</file>

<file path=ppt/slides/_rels/slide68.xml.rels><?xml version="1.0" encoding="UTF-8" standalone="yes"?><Relationships xmlns="http://schemas.openxmlformats.org/package/2006/relationships"><Relationship Id="rId11" Type="http://schemas.openxmlformats.org/officeDocument/2006/relationships/hyperlink" Target="https://papers.nips.cc/paper/2019/file/98d8a23fd60826a2a474c5b4f5811707-Paper.pdf" TargetMode="External"/><Relationship Id="rId10" Type="http://schemas.openxmlformats.org/officeDocument/2006/relationships/hyperlink" Target="https://openreview.net/pdf?id=rJgMlhRctm" TargetMode="External"/><Relationship Id="rId13" Type="http://schemas.openxmlformats.org/officeDocument/2006/relationships/hyperlink" Target="https://papers.nips.cc/paper/2019/file/98d8a23fd60826a2a474c5b4f5811707-Paper.pdf" TargetMode="External"/><Relationship Id="rId12" Type="http://schemas.openxmlformats.org/officeDocument/2006/relationships/hyperlink" Target="https://papers.nips.cc/paper/2019/file/98d8a23fd60826a2a474c5b4f5811707-Paper.pdf" TargetMode="External"/><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hyperlink" Target="https://arxiv.org/pdf/1910.14087.pdf" TargetMode="External"/><Relationship Id="rId4" Type="http://schemas.openxmlformats.org/officeDocument/2006/relationships/hyperlink" Target="https://arxiv.org/pdf/1910.14087.pdf" TargetMode="External"/><Relationship Id="rId9" Type="http://schemas.openxmlformats.org/officeDocument/2006/relationships/hyperlink" Target="https://openreview.net/pdf?id=rJgMlhRctm" TargetMode="External"/><Relationship Id="rId5" Type="http://schemas.openxmlformats.org/officeDocument/2006/relationships/hyperlink" Target="https://arxiv.org/pdf/1910.14087.pdf" TargetMode="External"/><Relationship Id="rId6" Type="http://schemas.openxmlformats.org/officeDocument/2006/relationships/hyperlink" Target="https://arxiv.org/pdf/1810.02338.pdf" TargetMode="External"/><Relationship Id="rId7" Type="http://schemas.openxmlformats.org/officeDocument/2006/relationships/hyperlink" Target="https://arxiv.org/pdf/1810.02338.pdf" TargetMode="External"/><Relationship Id="rId8" Type="http://schemas.openxmlformats.org/officeDocument/2006/relationships/hyperlink" Target="https://arxiv.org/pdf/1810.02338.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2"/>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Neuro-Symbolic AI</a:t>
            </a:r>
            <a:endParaRPr/>
          </a:p>
          <a:p>
            <a:pPr indent="0" lvl="0" marL="0" rtl="0" algn="l">
              <a:spcBef>
                <a:spcPts val="0"/>
              </a:spcBef>
              <a:spcAft>
                <a:spcPts val="0"/>
              </a:spcAft>
              <a:buNone/>
            </a:pPr>
            <a:br>
              <a:rPr lang="en" sz="1600">
                <a:solidFill>
                  <a:srgbClr val="000000"/>
                </a:solidFill>
              </a:rPr>
            </a:br>
            <a:r>
              <a:rPr lang="en" sz="1600">
                <a:solidFill>
                  <a:srgbClr val="000000"/>
                </a:solidFill>
              </a:rPr>
              <a:t>CPSC 677 </a:t>
            </a:r>
            <a:br>
              <a:rPr lang="en" sz="1600">
                <a:solidFill>
                  <a:srgbClr val="000000"/>
                </a:solidFill>
              </a:rPr>
            </a:br>
            <a:r>
              <a:rPr lang="en" sz="1600">
                <a:solidFill>
                  <a:srgbClr val="000000"/>
                </a:solidFill>
              </a:rPr>
              <a:t>Murori Mutuma</a:t>
            </a:r>
            <a:br>
              <a:rPr lang="en" sz="1600">
                <a:solidFill>
                  <a:srgbClr val="000000"/>
                </a:solidFill>
              </a:rPr>
            </a:br>
            <a:r>
              <a:rPr lang="en" sz="1600">
                <a:solidFill>
                  <a:srgbClr val="000000"/>
                </a:solidFill>
              </a:rPr>
              <a:t> 10/08/2020</a:t>
            </a:r>
            <a:endParaRPr sz="16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Symbolic AI </a:t>
            </a:r>
            <a:r>
              <a:rPr lang="en" sz="900">
                <a:solidFill>
                  <a:schemeClr val="dk1"/>
                </a:solidFill>
                <a:latin typeface="Lato"/>
                <a:ea typeface="Lato"/>
                <a:cs typeface="Lato"/>
                <a:sym typeface="Lato"/>
              </a:rPr>
              <a:t>Aliases: “classical AI,” “rule-based AI,” and “good old-fashioned AI”</a:t>
            </a:r>
            <a:endParaRPr sz="2800"/>
          </a:p>
        </p:txBody>
      </p:sp>
      <p:sp>
        <p:nvSpPr>
          <p:cNvPr id="161" name="Google Shape;161;p21"/>
          <p:cNvSpPr txBox="1"/>
          <p:nvPr>
            <p:ph idx="1" type="body"/>
          </p:nvPr>
        </p:nvSpPr>
        <p:spPr>
          <a:xfrm>
            <a:off x="105850" y="1381963"/>
            <a:ext cx="6462600" cy="35523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chemeClr val="dk1"/>
              </a:buClr>
              <a:buSzPts val="1300"/>
              <a:buChar char="●"/>
            </a:pPr>
            <a:r>
              <a:rPr lang="en" sz="1300">
                <a:highlight>
                  <a:srgbClr val="FFFFFF"/>
                </a:highlight>
              </a:rPr>
              <a:t>Symbolic program gained prominence from mid-1950s to late 1980s.</a:t>
            </a:r>
            <a:br>
              <a:rPr lang="en" sz="1300">
                <a:highlight>
                  <a:srgbClr val="FFFFFF"/>
                </a:highlight>
              </a:rPr>
            </a:br>
            <a:endParaRPr sz="1300">
              <a:highlight>
                <a:srgbClr val="FFFFFF"/>
              </a:highlight>
            </a:endParaRPr>
          </a:p>
          <a:p>
            <a:pPr indent="-311150" lvl="0" marL="457200" rtl="0" algn="l">
              <a:spcBef>
                <a:spcPts val="0"/>
              </a:spcBef>
              <a:spcAft>
                <a:spcPts val="0"/>
              </a:spcAft>
              <a:buClr>
                <a:schemeClr val="dk1"/>
              </a:buClr>
              <a:buSzPts val="1300"/>
              <a:buChar char="●"/>
            </a:pPr>
            <a:r>
              <a:rPr lang="en" sz="1300">
                <a:highlight>
                  <a:srgbClr val="FFFFFF"/>
                </a:highlight>
              </a:rPr>
              <a:t>Symbols play a vital role in the human thought and reasoning process.</a:t>
            </a:r>
            <a:br>
              <a:rPr lang="en" sz="1300">
                <a:highlight>
                  <a:srgbClr val="FFFFFF"/>
                </a:highlight>
              </a:rPr>
            </a:br>
            <a:endParaRPr sz="1300"/>
          </a:p>
          <a:p>
            <a:pPr indent="-311150" lvl="0" marL="457200" rtl="0" algn="l">
              <a:spcBef>
                <a:spcPts val="0"/>
              </a:spcBef>
              <a:spcAft>
                <a:spcPts val="0"/>
              </a:spcAft>
              <a:buClr>
                <a:schemeClr val="dk1"/>
              </a:buClr>
              <a:buSzPts val="1300"/>
              <a:buChar char="●"/>
            </a:pPr>
            <a:r>
              <a:rPr lang="en" sz="1300"/>
              <a:t>Involves explicit embedding of human knowledge and rules into computer programs.</a:t>
            </a:r>
            <a:br>
              <a:rPr lang="en" sz="1300"/>
            </a:br>
            <a:endParaRPr sz="1300">
              <a:highlight>
                <a:srgbClr val="FFFFFF"/>
              </a:highlight>
            </a:endParaRPr>
          </a:p>
          <a:p>
            <a:pPr indent="-311150" lvl="0" marL="457200" rtl="0" algn="l">
              <a:spcBef>
                <a:spcPts val="0"/>
              </a:spcBef>
              <a:spcAft>
                <a:spcPts val="0"/>
              </a:spcAft>
              <a:buClr>
                <a:schemeClr val="dk1"/>
              </a:buClr>
              <a:buSzPts val="1300"/>
              <a:buChar char="●"/>
            </a:pPr>
            <a:r>
              <a:rPr lang="en" sz="1350">
                <a:highlight>
                  <a:srgbClr val="FFFFFF"/>
                </a:highlight>
              </a:rPr>
              <a:t>Gave rise to expert systems used in tasks such as medical diagnosis.</a:t>
            </a:r>
            <a:br>
              <a:rPr lang="en" sz="1300">
                <a:highlight>
                  <a:srgbClr val="FFFFFF"/>
                </a:highlight>
              </a:rPr>
            </a:br>
            <a:endParaRPr sz="1300">
              <a:highlight>
                <a:srgbClr val="FFFFFF"/>
              </a:highlight>
            </a:endParaRPr>
          </a:p>
          <a:p>
            <a:pPr indent="-311150" lvl="0" marL="457200" rtl="0" algn="l">
              <a:spcBef>
                <a:spcPts val="0"/>
              </a:spcBef>
              <a:spcAft>
                <a:spcPts val="0"/>
              </a:spcAft>
              <a:buClr>
                <a:schemeClr val="dk1"/>
              </a:buClr>
              <a:buSzPts val="1300"/>
              <a:buChar char="●"/>
            </a:pPr>
            <a:r>
              <a:rPr lang="en" sz="1300">
                <a:highlight>
                  <a:srgbClr val="FFFFFF"/>
                </a:highlight>
              </a:rPr>
              <a:t>Example of symbolic AI tools is object-oriented programming. OOP languages allow you to define classes, specify their properties, and organize them in hierarchies.</a:t>
            </a:r>
            <a:br>
              <a:rPr lang="en" sz="1300">
                <a:highlight>
                  <a:srgbClr val="FFFFFF"/>
                </a:highlight>
              </a:rPr>
            </a:br>
            <a:endParaRPr sz="1300">
              <a:highlight>
                <a:srgbClr val="FFFFFF"/>
              </a:highlight>
            </a:endParaRPr>
          </a:p>
          <a:p>
            <a:pPr indent="-311150" lvl="0" marL="457200" rtl="0" algn="l">
              <a:spcBef>
                <a:spcPts val="0"/>
              </a:spcBef>
              <a:spcAft>
                <a:spcPts val="0"/>
              </a:spcAft>
              <a:buClr>
                <a:srgbClr val="222222"/>
              </a:buClr>
              <a:buSzPts val="1300"/>
              <a:buChar char="●"/>
            </a:pPr>
            <a:r>
              <a:rPr lang="en" sz="1300">
                <a:highlight>
                  <a:srgbClr val="FFFFFF"/>
                </a:highlight>
              </a:rPr>
              <a:t>Breaks down when you must deal with the messiness of the world. For instance, consider</a:t>
            </a:r>
            <a:r>
              <a:rPr lang="en" sz="1300">
                <a:solidFill>
                  <a:srgbClr val="222222"/>
                </a:solidFill>
                <a:highlight>
                  <a:srgbClr val="FFFFFF"/>
                </a:highlight>
              </a:rPr>
              <a:t> </a:t>
            </a:r>
            <a:r>
              <a:rPr lang="en" sz="1300">
                <a:solidFill>
                  <a:schemeClr val="accent3"/>
                </a:solidFill>
                <a:highlight>
                  <a:srgbClr val="FFFFFF"/>
                </a:highlight>
                <a:uFill>
                  <a:noFill/>
                </a:uFill>
                <a:hlinkClick r:id="rId3">
                  <a:extLst>
                    <a:ext uri="{A12FA001-AC4F-418D-AE19-62706E023703}">
                      <ahyp:hlinkClr val="tx"/>
                    </a:ext>
                  </a:extLst>
                </a:hlinkClick>
              </a:rPr>
              <a:t>computer vision</a:t>
            </a:r>
            <a:r>
              <a:rPr lang="en" sz="1300">
                <a:solidFill>
                  <a:srgbClr val="222222"/>
                </a:solidFill>
                <a:highlight>
                  <a:srgbClr val="FFFFFF"/>
                </a:highlight>
              </a:rPr>
              <a:t>.</a:t>
            </a:r>
            <a:br>
              <a:rPr lang="en" sz="1300">
                <a:solidFill>
                  <a:srgbClr val="222222"/>
                </a:solidFill>
                <a:highlight>
                  <a:srgbClr val="FFFFFF"/>
                </a:highlight>
              </a:rPr>
            </a:br>
            <a:endParaRPr sz="1300">
              <a:solidFill>
                <a:srgbClr val="222222"/>
              </a:solidFill>
              <a:highlight>
                <a:srgbClr val="FFFFFF"/>
              </a:highlight>
            </a:endParaRPr>
          </a:p>
        </p:txBody>
      </p:sp>
      <p:pic>
        <p:nvPicPr>
          <p:cNvPr id="162" name="Google Shape;162;p21"/>
          <p:cNvPicPr preferRelativeResize="0"/>
          <p:nvPr/>
        </p:nvPicPr>
        <p:blipFill>
          <a:blip r:embed="rId4">
            <a:alphaModFix/>
          </a:blip>
          <a:stretch>
            <a:fillRect/>
          </a:stretch>
        </p:blipFill>
        <p:spPr>
          <a:xfrm>
            <a:off x="6698125" y="326213"/>
            <a:ext cx="2339275" cy="4491074"/>
          </a:xfrm>
          <a:prstGeom prst="rect">
            <a:avLst/>
          </a:prstGeom>
          <a:noFill/>
          <a:ln>
            <a:noFill/>
          </a:ln>
        </p:spPr>
      </p:pic>
      <p:sp>
        <p:nvSpPr>
          <p:cNvPr id="163" name="Google Shape;163;p21"/>
          <p:cNvSpPr txBox="1"/>
          <p:nvPr/>
        </p:nvSpPr>
        <p:spPr>
          <a:xfrm>
            <a:off x="8196875" y="4758175"/>
            <a:ext cx="12093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Lato"/>
                <a:ea typeface="Lato"/>
                <a:cs typeface="Lato"/>
                <a:sym typeface="Lato"/>
                <a:hlinkClick r:id="rId5"/>
              </a:rPr>
              <a:t>Image source</a:t>
            </a:r>
            <a:endParaRPr sz="11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Classic Symbolic Systems</a:t>
            </a:r>
            <a:endParaRPr/>
          </a:p>
        </p:txBody>
      </p:sp>
      <p:sp>
        <p:nvSpPr>
          <p:cNvPr id="169" name="Google Shape;169;p22"/>
          <p:cNvSpPr txBox="1"/>
          <p:nvPr>
            <p:ph idx="1" type="body"/>
          </p:nvPr>
        </p:nvSpPr>
        <p:spPr>
          <a:xfrm>
            <a:off x="399375" y="981800"/>
            <a:ext cx="6107100" cy="42363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600"/>
              <a:t>Knowledge representation </a:t>
            </a:r>
            <a:endParaRPr sz="1600"/>
          </a:p>
          <a:p>
            <a:pPr indent="-298450" lvl="1" marL="914400" rtl="0" algn="l">
              <a:spcBef>
                <a:spcPts val="0"/>
              </a:spcBef>
              <a:spcAft>
                <a:spcPts val="0"/>
              </a:spcAft>
              <a:buSzPts val="1100"/>
              <a:buChar char="○"/>
            </a:pPr>
            <a:r>
              <a:rPr lang="en" sz="1100"/>
              <a:t>I</a:t>
            </a:r>
            <a:r>
              <a:rPr lang="en" sz="1100"/>
              <a:t>nclude semantic nets, knowledge bases, systems architecture, frames, rules, and ontologies.</a:t>
            </a:r>
            <a:endParaRPr sz="1100"/>
          </a:p>
          <a:p>
            <a:pPr indent="-298450" lvl="1" marL="914400" rtl="0" algn="l">
              <a:spcBef>
                <a:spcPts val="0"/>
              </a:spcBef>
              <a:spcAft>
                <a:spcPts val="0"/>
              </a:spcAft>
              <a:buSzPts val="1100"/>
              <a:buChar char="○"/>
            </a:pPr>
            <a:r>
              <a:rPr lang="en" sz="1100"/>
              <a:t>Examples: CYC project, ConceptNet, Semantic Web, FreeBase</a:t>
            </a:r>
            <a:br>
              <a:rPr lang="en" sz="1100"/>
            </a:br>
            <a:endParaRPr sz="1600"/>
          </a:p>
          <a:p>
            <a:pPr indent="-304800" lvl="0" marL="457200" rtl="0" algn="l">
              <a:spcBef>
                <a:spcPts val="0"/>
              </a:spcBef>
              <a:spcAft>
                <a:spcPts val="0"/>
              </a:spcAft>
              <a:buSzPts val="1200"/>
              <a:buChar char="●"/>
            </a:pPr>
            <a:r>
              <a:rPr lang="en" sz="1600"/>
              <a:t>Knowledge reasoning systems </a:t>
            </a:r>
            <a:endParaRPr sz="1100"/>
          </a:p>
          <a:p>
            <a:pPr indent="-298450" lvl="1" marL="914400" rtl="0" algn="l">
              <a:spcBef>
                <a:spcPts val="0"/>
              </a:spcBef>
              <a:spcAft>
                <a:spcPts val="0"/>
              </a:spcAft>
              <a:buSzPts val="1100"/>
              <a:buChar char="○"/>
            </a:pPr>
            <a:r>
              <a:rPr lang="en" sz="1100"/>
              <a:t>I</a:t>
            </a:r>
            <a:r>
              <a:rPr lang="en" sz="1100"/>
              <a:t>nclude inference engines, theorem provers, and classifiers.</a:t>
            </a:r>
            <a:endParaRPr sz="1100"/>
          </a:p>
          <a:p>
            <a:pPr indent="-298450" lvl="1" marL="914400" rtl="0" algn="l">
              <a:spcBef>
                <a:spcPts val="0"/>
              </a:spcBef>
              <a:spcAft>
                <a:spcPts val="0"/>
              </a:spcAft>
              <a:buSzPts val="1100"/>
              <a:buChar char="○"/>
            </a:pPr>
            <a:r>
              <a:rPr lang="en" sz="1100"/>
              <a:t>Examples: MYCIN</a:t>
            </a:r>
            <a:br>
              <a:rPr lang="en" sz="1100"/>
            </a:br>
            <a:endParaRPr sz="1500"/>
          </a:p>
          <a:p>
            <a:pPr indent="-304800" lvl="0" marL="457200" rtl="0" algn="l">
              <a:spcBef>
                <a:spcPts val="0"/>
              </a:spcBef>
              <a:spcAft>
                <a:spcPts val="0"/>
              </a:spcAft>
              <a:buSzPts val="1200"/>
              <a:buChar char="●"/>
            </a:pPr>
            <a:r>
              <a:rPr lang="en" sz="1500"/>
              <a:t>Allows for reasoning through:</a:t>
            </a:r>
            <a:endParaRPr sz="1500"/>
          </a:p>
          <a:p>
            <a:pPr indent="-298450" lvl="1" marL="914400" rtl="0" algn="l">
              <a:spcBef>
                <a:spcPts val="0"/>
              </a:spcBef>
              <a:spcAft>
                <a:spcPts val="0"/>
              </a:spcAft>
              <a:buSzPts val="1100"/>
              <a:buChar char="○"/>
            </a:pPr>
            <a:r>
              <a:rPr lang="en" sz="1500"/>
              <a:t>Forward chaining </a:t>
            </a:r>
            <a:br>
              <a:rPr lang="en" sz="1500"/>
            </a:br>
            <a:r>
              <a:rPr lang="en" sz="1300"/>
              <a:t>starting with the available data and uses inference rules to extract more data (from an end user, for example) until a goal is reached.</a:t>
            </a:r>
            <a:endParaRPr sz="1500"/>
          </a:p>
          <a:p>
            <a:pPr indent="-298450" lvl="1" marL="914400" rtl="0" algn="l">
              <a:spcBef>
                <a:spcPts val="0"/>
              </a:spcBef>
              <a:spcAft>
                <a:spcPts val="0"/>
              </a:spcAft>
              <a:buSzPts val="1100"/>
              <a:buChar char="○"/>
            </a:pPr>
            <a:r>
              <a:rPr lang="en" sz="1500"/>
              <a:t>Backward chaining </a:t>
            </a:r>
            <a:br>
              <a:rPr lang="en" sz="1500"/>
            </a:br>
            <a:r>
              <a:rPr lang="en" sz="1300"/>
              <a:t>starting with the goal and using available data and uses inference rules to extract more data.</a:t>
            </a:r>
            <a:br>
              <a:rPr lang="en" sz="1300"/>
            </a:br>
            <a:endParaRPr sz="1300"/>
          </a:p>
          <a:p>
            <a:pPr indent="-323850" lvl="0" marL="457200" rtl="0" algn="l">
              <a:spcBef>
                <a:spcPts val="0"/>
              </a:spcBef>
              <a:spcAft>
                <a:spcPts val="0"/>
              </a:spcAft>
              <a:buSzPts val="1500"/>
              <a:buChar char="●"/>
            </a:pPr>
            <a:r>
              <a:rPr lang="en" sz="1500"/>
              <a:t>Expert systems used in narrow domains.</a:t>
            </a:r>
            <a:endParaRPr sz="1500"/>
          </a:p>
          <a:p>
            <a:pPr indent="0" lvl="0" marL="0" rtl="0" algn="l">
              <a:spcBef>
                <a:spcPts val="600"/>
              </a:spcBef>
              <a:spcAft>
                <a:spcPts val="0"/>
              </a:spcAft>
              <a:buNone/>
            </a:pPr>
            <a:r>
              <a:t/>
            </a:r>
            <a:endParaRPr sz="1300"/>
          </a:p>
          <a:p>
            <a:pPr indent="0" lvl="0" marL="457200" rtl="0" algn="l">
              <a:spcBef>
                <a:spcPts val="600"/>
              </a:spcBef>
              <a:spcAft>
                <a:spcPts val="0"/>
              </a:spcAft>
              <a:buNone/>
            </a:pPr>
            <a:r>
              <a:t/>
            </a:r>
            <a:endParaRPr sz="1800"/>
          </a:p>
        </p:txBody>
      </p:sp>
      <p:sp>
        <p:nvSpPr>
          <p:cNvPr id="170" name="Google Shape;170;p22"/>
          <p:cNvSpPr txBox="1"/>
          <p:nvPr/>
        </p:nvSpPr>
        <p:spPr>
          <a:xfrm>
            <a:off x="7870900" y="4771325"/>
            <a:ext cx="7986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Lato"/>
                <a:ea typeface="Lato"/>
                <a:cs typeface="Lato"/>
                <a:sym typeface="Lato"/>
                <a:hlinkClick r:id="rId3"/>
              </a:rPr>
              <a:t>Image source</a:t>
            </a:r>
            <a:endParaRPr sz="800">
              <a:latin typeface="Lato"/>
              <a:ea typeface="Lato"/>
              <a:cs typeface="Lato"/>
              <a:sym typeface="Lato"/>
            </a:endParaRPr>
          </a:p>
        </p:txBody>
      </p:sp>
      <p:pic>
        <p:nvPicPr>
          <p:cNvPr id="171" name="Google Shape;171;p22"/>
          <p:cNvPicPr preferRelativeResize="0"/>
          <p:nvPr/>
        </p:nvPicPr>
        <p:blipFill>
          <a:blip r:embed="rId4">
            <a:alphaModFix/>
          </a:blip>
          <a:stretch>
            <a:fillRect/>
          </a:stretch>
        </p:blipFill>
        <p:spPr>
          <a:xfrm>
            <a:off x="6398050" y="2024025"/>
            <a:ext cx="2374101" cy="1513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idx="1" type="body"/>
          </p:nvPr>
        </p:nvSpPr>
        <p:spPr>
          <a:xfrm>
            <a:off x="122175" y="1218201"/>
            <a:ext cx="3667800" cy="36372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Involves extensive knowledge acquisition from experts.</a:t>
            </a:r>
            <a:br>
              <a:rPr lang="en" sz="1500"/>
            </a:br>
            <a:endParaRPr sz="1500"/>
          </a:p>
          <a:p>
            <a:pPr indent="-323850" lvl="0" marL="457200" rtl="0" algn="l">
              <a:spcBef>
                <a:spcPts val="0"/>
              </a:spcBef>
              <a:spcAft>
                <a:spcPts val="0"/>
              </a:spcAft>
              <a:buSzPts val="1500"/>
              <a:buChar char="●"/>
            </a:pPr>
            <a:r>
              <a:rPr lang="en" sz="1500"/>
              <a:t>Contains two distinct parts:</a:t>
            </a:r>
            <a:endParaRPr sz="1500"/>
          </a:p>
          <a:p>
            <a:pPr indent="-323850" lvl="1" marL="914400" rtl="0" algn="l">
              <a:spcBef>
                <a:spcPts val="0"/>
              </a:spcBef>
              <a:spcAft>
                <a:spcPts val="0"/>
              </a:spcAft>
              <a:buSzPts val="1500"/>
              <a:buChar char="○"/>
            </a:pPr>
            <a:r>
              <a:rPr lang="en" sz="1500"/>
              <a:t>Knowledge base</a:t>
            </a:r>
            <a:endParaRPr sz="1500"/>
          </a:p>
          <a:p>
            <a:pPr indent="-323850" lvl="1" marL="914400" rtl="0" algn="l">
              <a:spcBef>
                <a:spcPts val="0"/>
              </a:spcBef>
              <a:spcAft>
                <a:spcPts val="0"/>
              </a:spcAft>
              <a:buSzPts val="1500"/>
              <a:buChar char="○"/>
            </a:pPr>
            <a:r>
              <a:rPr lang="en" sz="1500"/>
              <a:t>Inference engine</a:t>
            </a:r>
            <a:br>
              <a:rPr lang="en" sz="1500"/>
            </a:br>
            <a:endParaRPr sz="1500"/>
          </a:p>
          <a:p>
            <a:pPr indent="-323850" lvl="0" marL="457200" rtl="0" algn="l">
              <a:spcBef>
                <a:spcPts val="0"/>
              </a:spcBef>
              <a:spcAft>
                <a:spcPts val="0"/>
              </a:spcAft>
              <a:buSzPts val="1500"/>
              <a:buChar char="●"/>
            </a:pPr>
            <a:r>
              <a:rPr lang="en" sz="1500"/>
              <a:t>Covered narrow domains.</a:t>
            </a:r>
            <a:br>
              <a:rPr lang="en" sz="1500"/>
            </a:br>
            <a:endParaRPr sz="1500"/>
          </a:p>
          <a:p>
            <a:pPr indent="-323850" lvl="0" marL="457200" rtl="0" algn="l">
              <a:spcBef>
                <a:spcPts val="0"/>
              </a:spcBef>
              <a:spcAft>
                <a:spcPts val="0"/>
              </a:spcAft>
              <a:buSzPts val="1500"/>
              <a:buChar char="●"/>
            </a:pPr>
            <a:r>
              <a:rPr lang="en" sz="1500"/>
              <a:t>Had limited learning.</a:t>
            </a:r>
            <a:br>
              <a:rPr lang="en" sz="1500"/>
            </a:br>
            <a:endParaRPr sz="1500"/>
          </a:p>
          <a:p>
            <a:pPr indent="-323850" lvl="0" marL="457200" rtl="0" algn="l">
              <a:spcBef>
                <a:spcPts val="0"/>
              </a:spcBef>
              <a:spcAft>
                <a:spcPts val="0"/>
              </a:spcAft>
              <a:buSzPts val="1500"/>
              <a:buChar char="●"/>
            </a:pPr>
            <a:r>
              <a:rPr lang="en" sz="1500"/>
              <a:t>Were quite brittle as they dealt poorly with edge-cases.</a:t>
            </a:r>
            <a:endParaRPr sz="1500"/>
          </a:p>
        </p:txBody>
      </p:sp>
      <p:sp>
        <p:nvSpPr>
          <p:cNvPr id="177" name="Google Shape;177;p23"/>
          <p:cNvSpPr txBox="1"/>
          <p:nvPr>
            <p:ph type="title"/>
          </p:nvPr>
        </p:nvSpPr>
        <p:spPr>
          <a:xfrm>
            <a:off x="122175" y="287988"/>
            <a:ext cx="3972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Expert Systems</a:t>
            </a:r>
            <a:endParaRPr/>
          </a:p>
        </p:txBody>
      </p:sp>
      <p:sp>
        <p:nvSpPr>
          <p:cNvPr id="178" name="Google Shape;178;p23"/>
          <p:cNvSpPr txBox="1"/>
          <p:nvPr/>
        </p:nvSpPr>
        <p:spPr>
          <a:xfrm>
            <a:off x="7964125" y="4747425"/>
            <a:ext cx="10194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Lato"/>
                <a:ea typeface="Lato"/>
                <a:cs typeface="Lato"/>
                <a:sym typeface="Lato"/>
                <a:hlinkClick r:id="rId3"/>
              </a:rPr>
              <a:t>Image source</a:t>
            </a:r>
            <a:endParaRPr sz="800">
              <a:latin typeface="Lato"/>
              <a:ea typeface="Lato"/>
              <a:cs typeface="Lato"/>
              <a:sym typeface="Lato"/>
            </a:endParaRPr>
          </a:p>
        </p:txBody>
      </p:sp>
      <p:pic>
        <p:nvPicPr>
          <p:cNvPr id="179" name="Google Shape;179;p23"/>
          <p:cNvPicPr preferRelativeResize="0"/>
          <p:nvPr/>
        </p:nvPicPr>
        <p:blipFill>
          <a:blip r:embed="rId4">
            <a:alphaModFix/>
          </a:blip>
          <a:stretch>
            <a:fillRect/>
          </a:stretch>
        </p:blipFill>
        <p:spPr>
          <a:xfrm>
            <a:off x="3735100" y="1576813"/>
            <a:ext cx="5049226" cy="21176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893700" y="358400"/>
            <a:ext cx="3972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Symbolic NLP</a:t>
            </a:r>
            <a:endParaRPr/>
          </a:p>
        </p:txBody>
      </p:sp>
      <p:sp>
        <p:nvSpPr>
          <p:cNvPr id="185" name="Google Shape;185;p24"/>
          <p:cNvSpPr txBox="1"/>
          <p:nvPr>
            <p:ph idx="1" type="body"/>
          </p:nvPr>
        </p:nvSpPr>
        <p:spPr>
          <a:xfrm>
            <a:off x="545925" y="1368200"/>
            <a:ext cx="4195500" cy="3552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b="1" lang="en" sz="1400"/>
              <a:t>Segment text</a:t>
            </a:r>
            <a:r>
              <a:rPr lang="en" sz="1400"/>
              <a:t> into meaningless </a:t>
            </a:r>
            <a:r>
              <a:rPr b="1" lang="en" sz="1400"/>
              <a:t>tokens</a:t>
            </a:r>
            <a:r>
              <a:rPr lang="en" sz="1400"/>
              <a:t> that correspond to words and punctuation. </a:t>
            </a:r>
            <a:br>
              <a:rPr lang="en" sz="1400"/>
            </a:br>
            <a:endParaRPr sz="1400"/>
          </a:p>
          <a:p>
            <a:pPr indent="-317500" lvl="0" marL="457200" rtl="0" algn="l">
              <a:spcBef>
                <a:spcPts val="0"/>
              </a:spcBef>
              <a:spcAft>
                <a:spcPts val="0"/>
              </a:spcAft>
              <a:buSzPts val="1400"/>
              <a:buChar char="●"/>
            </a:pPr>
            <a:r>
              <a:rPr b="1" lang="en" sz="1400"/>
              <a:t>Manually create representations</a:t>
            </a:r>
            <a:r>
              <a:rPr lang="en" sz="1400"/>
              <a:t> that assign meanings to these tokens by putting them into groups and creating </a:t>
            </a:r>
            <a:r>
              <a:rPr b="1" lang="en" sz="1400"/>
              <a:t>relationships</a:t>
            </a:r>
            <a:r>
              <a:rPr lang="en" sz="1400"/>
              <a:t> between the groups. </a:t>
            </a:r>
            <a:br>
              <a:rPr lang="en" sz="1400"/>
            </a:br>
            <a:endParaRPr sz="1400"/>
          </a:p>
          <a:p>
            <a:pPr indent="-317500" lvl="0" marL="457200" rtl="0" algn="l">
              <a:spcBef>
                <a:spcPts val="0"/>
              </a:spcBef>
              <a:spcAft>
                <a:spcPts val="0"/>
              </a:spcAft>
              <a:buSzPts val="1400"/>
              <a:buChar char="●"/>
            </a:pPr>
            <a:r>
              <a:rPr lang="en" sz="1400"/>
              <a:t>With those representations, we build a </a:t>
            </a:r>
            <a:r>
              <a:rPr b="1" lang="en" sz="1400"/>
              <a:t>model of how the world works</a:t>
            </a:r>
            <a:r>
              <a:rPr lang="en" sz="1400"/>
              <a:t>, and we ground that model in the manually created representations.</a:t>
            </a:r>
            <a:endParaRPr sz="1400"/>
          </a:p>
        </p:txBody>
      </p:sp>
      <p:pic>
        <p:nvPicPr>
          <p:cNvPr id="186" name="Google Shape;186;p24"/>
          <p:cNvPicPr preferRelativeResize="0"/>
          <p:nvPr/>
        </p:nvPicPr>
        <p:blipFill>
          <a:blip r:embed="rId3">
            <a:alphaModFix/>
          </a:blip>
          <a:stretch>
            <a:fillRect/>
          </a:stretch>
        </p:blipFill>
        <p:spPr>
          <a:xfrm>
            <a:off x="5569800" y="2347775"/>
            <a:ext cx="3190326" cy="2745076"/>
          </a:xfrm>
          <a:prstGeom prst="rect">
            <a:avLst/>
          </a:prstGeom>
          <a:noFill/>
          <a:ln>
            <a:noFill/>
          </a:ln>
        </p:spPr>
      </p:pic>
      <p:sp>
        <p:nvSpPr>
          <p:cNvPr id="187" name="Google Shape;187;p24"/>
          <p:cNvSpPr txBox="1"/>
          <p:nvPr/>
        </p:nvSpPr>
        <p:spPr>
          <a:xfrm>
            <a:off x="6999500" y="4811200"/>
            <a:ext cx="9726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Lato"/>
                <a:ea typeface="Lato"/>
                <a:cs typeface="Lato"/>
                <a:sym typeface="Lato"/>
                <a:hlinkClick r:id="rId4"/>
              </a:rPr>
              <a:t>Image source</a:t>
            </a:r>
            <a:endParaRPr sz="800">
              <a:latin typeface="Lato"/>
              <a:ea typeface="Lato"/>
              <a:cs typeface="Lato"/>
              <a:sym typeface="Lato"/>
            </a:endParaRPr>
          </a:p>
        </p:txBody>
      </p:sp>
      <p:pic>
        <p:nvPicPr>
          <p:cNvPr id="188" name="Google Shape;188;p24"/>
          <p:cNvPicPr preferRelativeResize="0"/>
          <p:nvPr/>
        </p:nvPicPr>
        <p:blipFill>
          <a:blip r:embed="rId5">
            <a:alphaModFix/>
          </a:blip>
          <a:stretch>
            <a:fillRect/>
          </a:stretch>
        </p:blipFill>
        <p:spPr>
          <a:xfrm>
            <a:off x="5018400" y="152400"/>
            <a:ext cx="3922344" cy="2042975"/>
          </a:xfrm>
          <a:prstGeom prst="rect">
            <a:avLst/>
          </a:prstGeom>
          <a:noFill/>
          <a:ln>
            <a:noFill/>
          </a:ln>
        </p:spPr>
      </p:pic>
      <p:sp>
        <p:nvSpPr>
          <p:cNvPr id="189" name="Google Shape;189;p24"/>
          <p:cNvSpPr txBox="1"/>
          <p:nvPr/>
        </p:nvSpPr>
        <p:spPr>
          <a:xfrm>
            <a:off x="7972100" y="4811200"/>
            <a:ext cx="9726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Lato"/>
                <a:ea typeface="Lato"/>
                <a:cs typeface="Lato"/>
                <a:sym typeface="Lato"/>
                <a:hlinkClick r:id="rId6"/>
              </a:rPr>
              <a:t>Image source</a:t>
            </a:r>
            <a:endParaRPr sz="8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 of </a:t>
            </a:r>
            <a:endParaRPr/>
          </a:p>
          <a:p>
            <a:pPr indent="0" lvl="0" marL="0" rtl="0" algn="l">
              <a:spcBef>
                <a:spcPts val="0"/>
              </a:spcBef>
              <a:spcAft>
                <a:spcPts val="0"/>
              </a:spcAft>
              <a:buNone/>
            </a:pPr>
            <a:r>
              <a:rPr lang="en"/>
              <a:t>Symbolic systems</a:t>
            </a:r>
            <a:endParaRPr/>
          </a:p>
        </p:txBody>
      </p:sp>
      <p:sp>
        <p:nvSpPr>
          <p:cNvPr id="195" name="Google Shape;195;p25"/>
          <p:cNvSpPr txBox="1"/>
          <p:nvPr>
            <p:ph idx="1" type="body"/>
          </p:nvPr>
        </p:nvSpPr>
        <p:spPr>
          <a:xfrm>
            <a:off x="373325" y="1215800"/>
            <a:ext cx="8118300" cy="35523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600"/>
          </a:p>
          <a:p>
            <a:pPr indent="-330200" lvl="0" marL="457200" rtl="0" algn="l">
              <a:spcBef>
                <a:spcPts val="600"/>
              </a:spcBef>
              <a:spcAft>
                <a:spcPts val="0"/>
              </a:spcAft>
              <a:buSzPts val="1600"/>
              <a:buChar char="●"/>
            </a:pPr>
            <a:r>
              <a:rPr lang="en" sz="1600"/>
              <a:t>Digitals assistants e.g Siri</a:t>
            </a:r>
            <a:br>
              <a:rPr lang="en" sz="1600"/>
            </a:br>
            <a:endParaRPr sz="1600"/>
          </a:p>
          <a:p>
            <a:pPr indent="-330200" lvl="0" marL="457200" rtl="0" algn="l">
              <a:spcBef>
                <a:spcPts val="0"/>
              </a:spcBef>
              <a:spcAft>
                <a:spcPts val="0"/>
              </a:spcAft>
              <a:buSzPts val="1600"/>
              <a:buChar char="●"/>
            </a:pPr>
            <a:r>
              <a:rPr lang="en" sz="1600"/>
              <a:t>Conversational programs e.g ELIZA</a:t>
            </a:r>
            <a:br>
              <a:rPr lang="en" sz="1600"/>
            </a:br>
            <a:endParaRPr sz="1600"/>
          </a:p>
          <a:p>
            <a:pPr indent="-330200" lvl="0" marL="457200" rtl="0" algn="l">
              <a:spcBef>
                <a:spcPts val="0"/>
              </a:spcBef>
              <a:spcAft>
                <a:spcPts val="0"/>
              </a:spcAft>
              <a:buSzPts val="1600"/>
              <a:buChar char="●"/>
            </a:pPr>
            <a:r>
              <a:rPr lang="en" sz="1600"/>
              <a:t>Search engines e.g Google Search using Google Knowledge Graph</a:t>
            </a:r>
            <a:br>
              <a:rPr lang="en" sz="1600"/>
            </a:br>
            <a:endParaRPr sz="1600"/>
          </a:p>
          <a:p>
            <a:pPr indent="-330200" lvl="0" marL="457200" rtl="0" algn="l">
              <a:spcBef>
                <a:spcPts val="0"/>
              </a:spcBef>
              <a:spcAft>
                <a:spcPts val="0"/>
              </a:spcAft>
              <a:buSzPts val="1600"/>
              <a:buChar char="●"/>
            </a:pPr>
            <a:r>
              <a:rPr lang="en" sz="1600"/>
              <a:t>Games. e.g Pac-Man, IBM’s Deep Blue taking down chess champion Kasparov</a:t>
            </a:r>
            <a:br>
              <a:rPr lang="en" sz="1600"/>
            </a:br>
            <a:endParaRPr sz="1600"/>
          </a:p>
          <a:p>
            <a:pPr indent="-330200" lvl="0" marL="457200" rtl="0" algn="l">
              <a:spcBef>
                <a:spcPts val="0"/>
              </a:spcBef>
              <a:spcAft>
                <a:spcPts val="0"/>
              </a:spcAft>
              <a:buSzPts val="1600"/>
              <a:buChar char="●"/>
            </a:pPr>
            <a:r>
              <a:rPr lang="en" sz="1600"/>
              <a:t>Automatic interface systems e.g TurboTax</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Symbolic AI</a:t>
            </a:r>
            <a:endParaRPr/>
          </a:p>
        </p:txBody>
      </p:sp>
      <p:sp>
        <p:nvSpPr>
          <p:cNvPr id="201" name="Google Shape;201;p26"/>
          <p:cNvSpPr txBox="1"/>
          <p:nvPr>
            <p:ph idx="1" type="body"/>
          </p:nvPr>
        </p:nvSpPr>
        <p:spPr>
          <a:xfrm>
            <a:off x="188975" y="1295425"/>
            <a:ext cx="3920400" cy="353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4CD516"/>
                </a:solidFill>
              </a:rPr>
              <a:t>Advantages</a:t>
            </a:r>
            <a:endParaRPr b="1">
              <a:solidFill>
                <a:srgbClr val="4CD516"/>
              </a:solidFill>
            </a:endParaRPr>
          </a:p>
          <a:p>
            <a:pPr indent="-311150" lvl="0" marL="457200" rtl="0" algn="l">
              <a:spcBef>
                <a:spcPts val="600"/>
              </a:spcBef>
              <a:spcAft>
                <a:spcPts val="0"/>
              </a:spcAft>
              <a:buClr>
                <a:srgbClr val="222222"/>
              </a:buClr>
              <a:buSzPts val="1300"/>
              <a:buChar char="●"/>
            </a:pPr>
            <a:r>
              <a:rPr lang="en" sz="1300">
                <a:solidFill>
                  <a:srgbClr val="222222"/>
                </a:solidFill>
              </a:rPr>
              <a:t>Can perform reasoning and complex logic.</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Transparent and debuggable.</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Less susceptible to implicit bias.</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t/>
            </a:r>
            <a:endParaRPr/>
          </a:p>
        </p:txBody>
      </p:sp>
      <p:sp>
        <p:nvSpPr>
          <p:cNvPr id="202" name="Google Shape;202;p26"/>
          <p:cNvSpPr txBox="1"/>
          <p:nvPr>
            <p:ph idx="4294967295" type="body"/>
          </p:nvPr>
        </p:nvSpPr>
        <p:spPr>
          <a:xfrm>
            <a:off x="3862200" y="1295425"/>
            <a:ext cx="5171100" cy="353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0000"/>
                </a:solidFill>
              </a:rPr>
              <a:t>Disadvantages</a:t>
            </a:r>
            <a:endParaRPr b="1">
              <a:solidFill>
                <a:srgbClr val="FF0000"/>
              </a:solidFill>
            </a:endParaRPr>
          </a:p>
          <a:p>
            <a:pPr indent="-311150" lvl="0" marL="457200" rtl="0" algn="l">
              <a:spcBef>
                <a:spcPts val="600"/>
              </a:spcBef>
              <a:spcAft>
                <a:spcPts val="0"/>
              </a:spcAft>
              <a:buClr>
                <a:srgbClr val="222222"/>
              </a:buClr>
              <a:buSzPts val="1300"/>
              <a:buChar char="●"/>
            </a:pPr>
            <a:r>
              <a:rPr lang="en" sz="1300">
                <a:solidFill>
                  <a:srgbClr val="222222"/>
                </a:solidFill>
              </a:rPr>
              <a:t>Not readily scalable.</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Cannot handle messy data such as computer vision.</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Expert systems require a lot of experts to hard code the rules.</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Explosion in number of rules to handle the edge cases.</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More rules may lead to drop in accuracy</a:t>
            </a:r>
            <a:endParaRPr sz="1500"/>
          </a:p>
          <a:p>
            <a:pPr indent="0" lvl="0" marL="0" rtl="0" algn="l">
              <a:spcBef>
                <a:spcPts val="600"/>
              </a:spcBef>
              <a:spcAft>
                <a:spcPts val="0"/>
              </a:spcAft>
              <a:buNone/>
            </a:pPr>
            <a:r>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p:nvPr/>
        </p:nvSpPr>
        <p:spPr>
          <a:xfrm>
            <a:off x="893700" y="2675"/>
            <a:ext cx="2483700" cy="234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ph idx="4294967295" type="ctrTitle"/>
          </p:nvPr>
        </p:nvSpPr>
        <p:spPr>
          <a:xfrm>
            <a:off x="778225" y="2383450"/>
            <a:ext cx="7868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700">
                <a:solidFill>
                  <a:schemeClr val="lt1"/>
                </a:solidFill>
              </a:rPr>
              <a:t>Neuro-</a:t>
            </a:r>
            <a:r>
              <a:rPr lang="en" sz="4700">
                <a:solidFill>
                  <a:schemeClr val="lt1"/>
                </a:solidFill>
              </a:rPr>
              <a:t>Symbolic AI</a:t>
            </a:r>
            <a:endParaRPr sz="4700">
              <a:solidFill>
                <a:schemeClr val="lt1"/>
              </a:solidFill>
            </a:endParaRPr>
          </a:p>
        </p:txBody>
      </p:sp>
      <p:sp>
        <p:nvSpPr>
          <p:cNvPr id="209" name="Google Shape;209;p27"/>
          <p:cNvSpPr txBox="1"/>
          <p:nvPr>
            <p:ph idx="4294967295" type="subTitle"/>
          </p:nvPr>
        </p:nvSpPr>
        <p:spPr>
          <a:xfrm>
            <a:off x="778225" y="3697313"/>
            <a:ext cx="66231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chemeClr val="lt1"/>
                </a:solidFill>
              </a:rPr>
              <a:t>Best of both worlds?</a:t>
            </a:r>
            <a:endParaRPr sz="2400">
              <a:solidFill>
                <a:schemeClr val="lt1"/>
              </a:solidFill>
            </a:endParaRPr>
          </a:p>
        </p:txBody>
      </p:sp>
      <p:pic>
        <p:nvPicPr>
          <p:cNvPr id="210" name="Google Shape;210;p27"/>
          <p:cNvPicPr preferRelativeResize="0"/>
          <p:nvPr/>
        </p:nvPicPr>
        <p:blipFill>
          <a:blip r:embed="rId3">
            <a:alphaModFix/>
          </a:blip>
          <a:stretch>
            <a:fillRect/>
          </a:stretch>
        </p:blipFill>
        <p:spPr>
          <a:xfrm>
            <a:off x="1096225" y="135300"/>
            <a:ext cx="2078650" cy="207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 for the Neuro-Symbolic approach</a:t>
            </a:r>
            <a:endParaRPr/>
          </a:p>
        </p:txBody>
      </p:sp>
      <p:graphicFrame>
        <p:nvGraphicFramePr>
          <p:cNvPr id="216" name="Google Shape;216;p28"/>
          <p:cNvGraphicFramePr/>
          <p:nvPr/>
        </p:nvGraphicFramePr>
        <p:xfrm>
          <a:off x="952500" y="1318506"/>
          <a:ext cx="3000000" cy="3000000"/>
        </p:xfrm>
        <a:graphic>
          <a:graphicData uri="http://schemas.openxmlformats.org/drawingml/2006/table">
            <a:tbl>
              <a:tblPr>
                <a:noFill/>
                <a:tableStyleId>{CF7B22B7-0601-424B-95C1-165778E26EFC}</a:tableStyleId>
              </a:tblPr>
              <a:tblGrid>
                <a:gridCol w="1809750"/>
                <a:gridCol w="1809750"/>
                <a:gridCol w="1809750"/>
              </a:tblGrid>
              <a:tr h="501025">
                <a:tc>
                  <a:txBody>
                    <a:bodyPr/>
                    <a:lstStyle/>
                    <a:p>
                      <a:pPr indent="0" lvl="0" marL="0" rtl="0" algn="l">
                        <a:spcBef>
                          <a:spcPts val="0"/>
                        </a:spcBef>
                        <a:spcAft>
                          <a:spcPts val="0"/>
                        </a:spcAft>
                        <a:buNone/>
                      </a:pPr>
                      <a:r>
                        <a:t/>
                      </a:r>
                      <a:endParaRPr sz="1100">
                        <a:solidFill>
                          <a:schemeClr val="dk2"/>
                        </a:solidFill>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Raleway"/>
                          <a:ea typeface="Raleway"/>
                          <a:cs typeface="Raleway"/>
                          <a:sym typeface="Raleway"/>
                        </a:rPr>
                        <a:t>Neural</a:t>
                      </a:r>
                      <a:endParaRPr sz="1100">
                        <a:solidFill>
                          <a:schemeClr val="dk2"/>
                        </a:solidFill>
                        <a:latin typeface="Raleway"/>
                        <a:ea typeface="Raleway"/>
                        <a:cs typeface="Raleway"/>
                        <a:sym typeface="Raleway"/>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Raleway"/>
                          <a:ea typeface="Raleway"/>
                          <a:cs typeface="Raleway"/>
                          <a:sym typeface="Raleway"/>
                        </a:rPr>
                        <a:t>Symbolic</a:t>
                      </a:r>
                      <a:endParaRPr sz="1100">
                        <a:solidFill>
                          <a:schemeClr val="dk2"/>
                        </a:solidFill>
                        <a:latin typeface="Raleway"/>
                        <a:ea typeface="Raleway"/>
                        <a:cs typeface="Raleway"/>
                        <a:sym typeface="Raleway"/>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Easily Scalable</a:t>
                      </a:r>
                      <a:endParaRPr sz="1100">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Successful with images and multimedia data?</a:t>
                      </a:r>
                      <a:endParaRPr sz="1100">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Lato"/>
                          <a:ea typeface="Lato"/>
                          <a:cs typeface="Lato"/>
                          <a:sym typeface="Lato"/>
                        </a:rPr>
                        <a:t>No</a:t>
                      </a:r>
                      <a:endParaRPr sz="1400">
                        <a:solidFill>
                          <a:schemeClr val="accent3"/>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Appropriate for messy data?</a:t>
                      </a:r>
                      <a:endParaRPr sz="1100">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Reasoning</a:t>
                      </a:r>
                      <a:endParaRPr sz="1100">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Explainable and debuggable</a:t>
                      </a:r>
                      <a:endParaRPr sz="1100">
                        <a:solidFill>
                          <a:schemeClr val="dk2"/>
                        </a:solidFill>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Few shot learning</a:t>
                      </a:r>
                      <a:endParaRPr sz="1100">
                        <a:solidFill>
                          <a:schemeClr val="dk2"/>
                        </a:solidFill>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 for the Neuro-Symbolic approach</a:t>
            </a:r>
            <a:endParaRPr/>
          </a:p>
        </p:txBody>
      </p:sp>
      <p:graphicFrame>
        <p:nvGraphicFramePr>
          <p:cNvPr id="222" name="Google Shape;222;p29"/>
          <p:cNvGraphicFramePr/>
          <p:nvPr/>
        </p:nvGraphicFramePr>
        <p:xfrm>
          <a:off x="952500" y="1318506"/>
          <a:ext cx="3000000" cy="3000000"/>
        </p:xfrm>
        <a:graphic>
          <a:graphicData uri="http://schemas.openxmlformats.org/drawingml/2006/table">
            <a:tbl>
              <a:tblPr>
                <a:noFill/>
                <a:tableStyleId>{CF7B22B7-0601-424B-95C1-165778E26EFC}</a:tableStyleId>
              </a:tblPr>
              <a:tblGrid>
                <a:gridCol w="1809750"/>
                <a:gridCol w="1809750"/>
                <a:gridCol w="1809750"/>
                <a:gridCol w="1809750"/>
              </a:tblGrid>
              <a:tr h="501025">
                <a:tc>
                  <a:txBody>
                    <a:bodyPr/>
                    <a:lstStyle/>
                    <a:p>
                      <a:pPr indent="0" lvl="0" marL="0" rtl="0" algn="l">
                        <a:spcBef>
                          <a:spcPts val="0"/>
                        </a:spcBef>
                        <a:spcAft>
                          <a:spcPts val="0"/>
                        </a:spcAft>
                        <a:buNone/>
                      </a:pPr>
                      <a:r>
                        <a:t/>
                      </a:r>
                      <a:endParaRPr sz="1100">
                        <a:solidFill>
                          <a:schemeClr val="dk2"/>
                        </a:solidFill>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Raleway"/>
                          <a:ea typeface="Raleway"/>
                          <a:cs typeface="Raleway"/>
                          <a:sym typeface="Raleway"/>
                        </a:rPr>
                        <a:t>Neural</a:t>
                      </a:r>
                      <a:endParaRPr sz="1100">
                        <a:solidFill>
                          <a:schemeClr val="dk2"/>
                        </a:solidFill>
                        <a:latin typeface="Raleway"/>
                        <a:ea typeface="Raleway"/>
                        <a:cs typeface="Raleway"/>
                        <a:sym typeface="Raleway"/>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Raleway"/>
                          <a:ea typeface="Raleway"/>
                          <a:cs typeface="Raleway"/>
                          <a:sym typeface="Raleway"/>
                        </a:rPr>
                        <a:t>Symbolic</a:t>
                      </a:r>
                      <a:endParaRPr sz="1100">
                        <a:solidFill>
                          <a:schemeClr val="dk2"/>
                        </a:solidFill>
                        <a:latin typeface="Raleway"/>
                        <a:ea typeface="Raleway"/>
                        <a:cs typeface="Raleway"/>
                        <a:sym typeface="Raleway"/>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2"/>
                          </a:solidFill>
                          <a:latin typeface="Raleway"/>
                          <a:ea typeface="Raleway"/>
                          <a:cs typeface="Raleway"/>
                          <a:sym typeface="Raleway"/>
                        </a:rPr>
                        <a:t>Neuro-Symbolic</a:t>
                      </a:r>
                      <a:endParaRPr b="1" sz="1100">
                        <a:solidFill>
                          <a:schemeClr val="dk2"/>
                        </a:solidFill>
                        <a:latin typeface="Raleway"/>
                        <a:ea typeface="Raleway"/>
                        <a:cs typeface="Raleway"/>
                        <a:sym typeface="Raleway"/>
                      </a:endParaRPr>
                    </a:p>
                  </a:txBody>
                  <a:tcPr marT="68575" marB="68575" marR="91425" marL="91425" anchor="ctr">
                    <a:lnL cap="flat" cmpd="sng" w="9525">
                      <a:solidFill>
                        <a:srgbClr val="2185C5">
                          <a:alpha val="0"/>
                        </a:srgbClr>
                      </a:solidFill>
                      <a:prstDash val="solid"/>
                      <a:round/>
                      <a:headEnd len="sm" w="sm" type="none"/>
                      <a:tailEnd len="sm" w="sm" type="none"/>
                    </a:lnL>
                    <a:lnR cap="flat" cmpd="sng" w="76200">
                      <a:solidFill>
                        <a:srgbClr val="2185C5">
                          <a:alpha val="0"/>
                        </a:srgbClr>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Easily Scalable</a:t>
                      </a:r>
                      <a:endParaRPr sz="1100">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CD516"/>
                          </a:solidFill>
                          <a:latin typeface="Lato"/>
                          <a:ea typeface="Lato"/>
                          <a:cs typeface="Lato"/>
                          <a:sym typeface="Lato"/>
                        </a:rPr>
                        <a:t>Yes</a:t>
                      </a:r>
                      <a:endParaRPr b="1"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76200">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Successful with images and multimedia data?</a:t>
                      </a:r>
                      <a:endParaRPr sz="1100">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Lato"/>
                          <a:ea typeface="Lato"/>
                          <a:cs typeface="Lato"/>
                          <a:sym typeface="Lato"/>
                        </a:rPr>
                        <a:t>No</a:t>
                      </a:r>
                      <a:endParaRPr sz="1400">
                        <a:solidFill>
                          <a:schemeClr val="accent3"/>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CD516"/>
                          </a:solidFill>
                          <a:latin typeface="Lato"/>
                          <a:ea typeface="Lato"/>
                          <a:cs typeface="Lato"/>
                          <a:sym typeface="Lato"/>
                        </a:rPr>
                        <a:t>Yes</a:t>
                      </a:r>
                      <a:endParaRPr b="1"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76200">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Appropriate for messy data?</a:t>
                      </a:r>
                      <a:endParaRPr sz="1100">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CD516"/>
                          </a:solidFill>
                          <a:latin typeface="Lato"/>
                          <a:ea typeface="Lato"/>
                          <a:cs typeface="Lato"/>
                          <a:sym typeface="Lato"/>
                        </a:rPr>
                        <a:t>Yes</a:t>
                      </a:r>
                      <a:endParaRPr b="1"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76200">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Reasoning</a:t>
                      </a:r>
                      <a:endParaRPr sz="1100">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CD516"/>
                          </a:solidFill>
                          <a:latin typeface="Lato"/>
                          <a:ea typeface="Lato"/>
                          <a:cs typeface="Lato"/>
                          <a:sym typeface="Lato"/>
                        </a:rPr>
                        <a:t>Yes</a:t>
                      </a:r>
                      <a:endParaRPr b="1"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76200">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Explainable and debuggable</a:t>
                      </a:r>
                      <a:endParaRPr sz="1100">
                        <a:solidFill>
                          <a:schemeClr val="dk2"/>
                        </a:solidFill>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CD516"/>
                          </a:solidFill>
                          <a:latin typeface="Lato"/>
                          <a:ea typeface="Lato"/>
                          <a:cs typeface="Lato"/>
                          <a:sym typeface="Lato"/>
                        </a:rPr>
                        <a:t>Yes</a:t>
                      </a:r>
                      <a:endParaRPr b="1"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76200">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latin typeface="Raleway"/>
                          <a:ea typeface="Raleway"/>
                          <a:cs typeface="Raleway"/>
                          <a:sym typeface="Raleway"/>
                        </a:rPr>
                        <a:t>Few shot learning</a:t>
                      </a:r>
                      <a:endParaRPr sz="1100">
                        <a:solidFill>
                          <a:schemeClr val="dk2"/>
                        </a:solidFill>
                        <a:latin typeface="Raleway"/>
                        <a:ea typeface="Raleway"/>
                        <a:cs typeface="Raleway"/>
                        <a:sym typeface="Raleway"/>
                      </a:endParaRPr>
                    </a:p>
                  </a:txBody>
                  <a:tcPr marT="68575" marB="68575" marR="91425" marL="91425" anchor="ctr">
                    <a:lnL cap="flat" cmpd="sng" w="76200">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0000"/>
                          </a:solidFill>
                          <a:latin typeface="Lato"/>
                          <a:ea typeface="Lato"/>
                          <a:cs typeface="Lato"/>
                          <a:sym typeface="Lato"/>
                        </a:rPr>
                        <a:t>No</a:t>
                      </a:r>
                      <a:endParaRPr sz="1400">
                        <a:solidFill>
                          <a:srgbClr val="FF0000"/>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CD516"/>
                          </a:solidFill>
                          <a:latin typeface="Lato"/>
                          <a:ea typeface="Lato"/>
                          <a:cs typeface="Lato"/>
                          <a:sym typeface="Lato"/>
                        </a:rPr>
                        <a:t>Yes</a:t>
                      </a:r>
                      <a:endParaRPr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9525">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CD516"/>
                          </a:solidFill>
                          <a:latin typeface="Lato"/>
                          <a:ea typeface="Lato"/>
                          <a:cs typeface="Lato"/>
                          <a:sym typeface="Lato"/>
                        </a:rPr>
                        <a:t>Yes</a:t>
                      </a:r>
                      <a:endParaRPr b="1" sz="1400">
                        <a:solidFill>
                          <a:srgbClr val="4CD516"/>
                        </a:solidFill>
                        <a:latin typeface="Lato"/>
                        <a:ea typeface="Lato"/>
                        <a:cs typeface="Lato"/>
                        <a:sym typeface="Lato"/>
                      </a:endParaRPr>
                    </a:p>
                  </a:txBody>
                  <a:tcPr marT="68575" marB="68575" marR="91425" marL="91425" anchor="ctr">
                    <a:lnL cap="flat" cmpd="sng" w="9525">
                      <a:solidFill>
                        <a:srgbClr val="2185C5">
                          <a:alpha val="0"/>
                        </a:srgbClr>
                      </a:solidFill>
                      <a:prstDash val="solid"/>
                      <a:round/>
                      <a:headEnd len="sm" w="sm" type="none"/>
                      <a:tailEnd len="sm" w="sm" type="none"/>
                    </a:lnL>
                    <a:lnR cap="flat" cmpd="sng" w="76200">
                      <a:solidFill>
                        <a:srgbClr val="2185C5">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Neuro-Symbolic AI </a:t>
            </a:r>
            <a:r>
              <a:rPr lang="en" sz="1300">
                <a:solidFill>
                  <a:schemeClr val="dk1"/>
                </a:solidFill>
                <a:latin typeface="Lato"/>
                <a:ea typeface="Lato"/>
                <a:cs typeface="Lato"/>
                <a:sym typeface="Lato"/>
              </a:rPr>
              <a:t>Aliases: Hybrid neural network</a:t>
            </a:r>
            <a:endParaRPr/>
          </a:p>
        </p:txBody>
      </p:sp>
      <p:sp>
        <p:nvSpPr>
          <p:cNvPr id="228" name="Google Shape;228;p30"/>
          <p:cNvSpPr txBox="1"/>
          <p:nvPr>
            <p:ph idx="1" type="body"/>
          </p:nvPr>
        </p:nvSpPr>
        <p:spPr>
          <a:xfrm>
            <a:off x="893700" y="1335650"/>
            <a:ext cx="7565400" cy="34815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Char char="●"/>
            </a:pPr>
            <a:r>
              <a:rPr lang="en" sz="1300"/>
              <a:t>Neuro-Symbolic architectures envisioned since the late 80s.</a:t>
            </a:r>
            <a:br>
              <a:rPr lang="en" sz="1300"/>
            </a:br>
            <a:endParaRPr sz="1300"/>
          </a:p>
          <a:p>
            <a:pPr indent="-311150" lvl="0" marL="457200" rtl="0" algn="l">
              <a:spcBef>
                <a:spcPts val="0"/>
              </a:spcBef>
              <a:spcAft>
                <a:spcPts val="0"/>
              </a:spcAft>
              <a:buSzPts val="1300"/>
              <a:buChar char="●"/>
            </a:pPr>
            <a:r>
              <a:rPr lang="en" sz="1300"/>
              <a:t>Has gained more prominence in the recent decade.</a:t>
            </a:r>
            <a:br>
              <a:rPr lang="en" sz="1300"/>
            </a:br>
            <a:endParaRPr sz="1300"/>
          </a:p>
          <a:p>
            <a:pPr indent="-311150" lvl="0" marL="457200" rtl="0" algn="l">
              <a:spcBef>
                <a:spcPts val="0"/>
              </a:spcBef>
              <a:spcAft>
                <a:spcPts val="0"/>
              </a:spcAft>
              <a:buSzPts val="1300"/>
              <a:buChar char="●"/>
            </a:pPr>
            <a:r>
              <a:rPr lang="en" sz="1300"/>
              <a:t>Several efforts to combine neural networks and symbolic AI. One such project is the </a:t>
            </a:r>
            <a:r>
              <a:rPr lang="en" sz="1300">
                <a:solidFill>
                  <a:schemeClr val="accent3"/>
                </a:solidFill>
              </a:rPr>
              <a:t>Neuro-Symbolic Concept Learner (NSCL) </a:t>
            </a:r>
            <a:r>
              <a:rPr lang="en" sz="1300"/>
              <a:t>by the IBM-MIT collaboration.</a:t>
            </a:r>
            <a:br>
              <a:rPr lang="en" sz="1300"/>
            </a:br>
            <a:endParaRPr sz="1300"/>
          </a:p>
          <a:p>
            <a:pPr indent="-311150" lvl="0" marL="457200" rtl="0" algn="l">
              <a:spcBef>
                <a:spcPts val="0"/>
              </a:spcBef>
              <a:spcAft>
                <a:spcPts val="0"/>
              </a:spcAft>
              <a:buSzPts val="1300"/>
              <a:buChar char="●"/>
            </a:pPr>
            <a:r>
              <a:rPr lang="en" sz="1300"/>
              <a:t>The idea is to harness the advantages of both Neural Nets and Symbolic AI.</a:t>
            </a:r>
            <a:br>
              <a:rPr lang="en" sz="1300"/>
            </a:br>
            <a:endParaRPr sz="1300"/>
          </a:p>
          <a:p>
            <a:pPr indent="-311150" lvl="0" marL="457200" rtl="0" algn="l">
              <a:spcBef>
                <a:spcPts val="0"/>
              </a:spcBef>
              <a:spcAft>
                <a:spcPts val="0"/>
              </a:spcAft>
              <a:buSzPts val="1300"/>
              <a:buChar char="●"/>
            </a:pPr>
            <a:r>
              <a:rPr lang="en" sz="1300"/>
              <a:t>Neural networks will help make Symbolic AI systems smarter by </a:t>
            </a:r>
            <a:r>
              <a:rPr lang="en" sz="1300">
                <a:solidFill>
                  <a:schemeClr val="accent3"/>
                </a:solidFill>
              </a:rPr>
              <a:t>breaking the world into symbols</a:t>
            </a:r>
            <a:r>
              <a:rPr lang="en" sz="1300"/>
              <a:t>.</a:t>
            </a:r>
            <a:r>
              <a:rPr lang="en" sz="1300"/>
              <a:t> </a:t>
            </a:r>
            <a:br>
              <a:rPr lang="en" sz="1300"/>
            </a:br>
            <a:endParaRPr sz="1300"/>
          </a:p>
          <a:p>
            <a:pPr indent="-311150" lvl="0" marL="457200" rtl="0" algn="l">
              <a:spcBef>
                <a:spcPts val="0"/>
              </a:spcBef>
              <a:spcAft>
                <a:spcPts val="0"/>
              </a:spcAft>
              <a:buSzPts val="1300"/>
              <a:buChar char="●"/>
            </a:pPr>
            <a:r>
              <a:rPr lang="en" sz="1300"/>
              <a:t>Symbolic algorithms will help incorporate </a:t>
            </a:r>
            <a:r>
              <a:rPr lang="en" sz="1300">
                <a:solidFill>
                  <a:schemeClr val="accent3"/>
                </a:solidFill>
              </a:rPr>
              <a:t>reasoning, common sense</a:t>
            </a:r>
            <a:r>
              <a:rPr lang="en" sz="1300"/>
              <a:t> and </a:t>
            </a:r>
            <a:r>
              <a:rPr lang="en" sz="1300">
                <a:solidFill>
                  <a:schemeClr val="accent3"/>
                </a:solidFill>
              </a:rPr>
              <a:t>domain knowledge</a:t>
            </a:r>
            <a:r>
              <a:rPr lang="en" sz="1300"/>
              <a:t> into deep learning networks. </a:t>
            </a:r>
            <a:br>
              <a:rPr lang="en" sz="1300"/>
            </a:br>
            <a:endParaRPr sz="1300"/>
          </a:p>
          <a:p>
            <a:pPr indent="-311150" lvl="0" marL="457200" rtl="0" algn="l">
              <a:spcBef>
                <a:spcPts val="0"/>
              </a:spcBef>
              <a:spcAft>
                <a:spcPts val="0"/>
              </a:spcAft>
              <a:buSzPts val="1300"/>
              <a:buChar char="●"/>
            </a:pPr>
            <a:r>
              <a:rPr lang="en" sz="1300"/>
              <a:t>The results could lead to significant advances in AI systems tackling complex tasks and all while requiring much less data for training</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3"/>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a:t>
            </a:r>
            <a:r>
              <a:rPr lang="en"/>
              <a:t>ew</a:t>
            </a:r>
            <a:endParaRPr/>
          </a:p>
        </p:txBody>
      </p:sp>
      <p:grpSp>
        <p:nvGrpSpPr>
          <p:cNvPr id="94" name="Google Shape;94;p13"/>
          <p:cNvGrpSpPr/>
          <p:nvPr/>
        </p:nvGrpSpPr>
        <p:grpSpPr>
          <a:xfrm>
            <a:off x="0" y="2002189"/>
            <a:ext cx="2627544" cy="2623620"/>
            <a:chOff x="0" y="1189989"/>
            <a:chExt cx="3546900" cy="3482836"/>
          </a:xfrm>
        </p:grpSpPr>
        <p:sp>
          <p:nvSpPr>
            <p:cNvPr id="95" name="Google Shape;95;p13"/>
            <p:cNvSpPr/>
            <p:nvPr/>
          </p:nvSpPr>
          <p:spPr>
            <a:xfrm>
              <a:off x="0" y="1189989"/>
              <a:ext cx="3546900" cy="6690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t/>
              </a:r>
              <a:endParaRPr sz="2400">
                <a:solidFill>
                  <a:schemeClr val="lt1"/>
                </a:solidFill>
                <a:latin typeface="Raleway"/>
                <a:ea typeface="Raleway"/>
                <a:cs typeface="Raleway"/>
                <a:sym typeface="Raleway"/>
              </a:endParaRPr>
            </a:p>
          </p:txBody>
        </p:sp>
        <p:sp>
          <p:nvSpPr>
            <p:cNvPr id="96" name="Google Shape;96;p13"/>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latin typeface="Lato"/>
                  <a:ea typeface="Lato"/>
                  <a:cs typeface="Lato"/>
                  <a:sym typeface="Lato"/>
                </a:rPr>
                <a:t>History of AI approaches</a:t>
              </a:r>
              <a:endParaRPr sz="1600">
                <a:solidFill>
                  <a:schemeClr val="dk1"/>
                </a:solidFill>
                <a:latin typeface="Lato"/>
                <a:ea typeface="Lato"/>
                <a:cs typeface="Lato"/>
                <a:sym typeface="Lato"/>
              </a:endParaRPr>
            </a:p>
          </p:txBody>
        </p:sp>
      </p:grpSp>
      <p:grpSp>
        <p:nvGrpSpPr>
          <p:cNvPr id="97" name="Google Shape;97;p13"/>
          <p:cNvGrpSpPr/>
          <p:nvPr/>
        </p:nvGrpSpPr>
        <p:grpSpPr>
          <a:xfrm>
            <a:off x="2332094" y="2002027"/>
            <a:ext cx="2408533" cy="2623782"/>
            <a:chOff x="2944204" y="1189775"/>
            <a:chExt cx="3305700" cy="3483050"/>
          </a:xfrm>
        </p:grpSpPr>
        <p:sp>
          <p:nvSpPr>
            <p:cNvPr id="98" name="Google Shape;98;p13"/>
            <p:cNvSpPr/>
            <p:nvPr/>
          </p:nvSpPr>
          <p:spPr>
            <a:xfrm>
              <a:off x="2944204" y="1189775"/>
              <a:ext cx="3305700" cy="669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t/>
              </a:r>
              <a:endParaRPr>
                <a:solidFill>
                  <a:schemeClr val="lt1"/>
                </a:solidFill>
                <a:latin typeface="Lato"/>
                <a:ea typeface="Lato"/>
                <a:cs typeface="Lato"/>
                <a:sym typeface="Lato"/>
              </a:endParaRPr>
            </a:p>
          </p:txBody>
        </p:sp>
        <p:sp>
          <p:nvSpPr>
            <p:cNvPr id="99" name="Google Shape;99;p13"/>
            <p:cNvSpPr txBox="1"/>
            <p:nvPr/>
          </p:nvSpPr>
          <p:spPr>
            <a:xfrm>
              <a:off x="3365949" y="2057125"/>
              <a:ext cx="2236200" cy="261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Neuro-  Symbolic AI</a:t>
              </a:r>
              <a:endParaRPr sz="1200">
                <a:solidFill>
                  <a:schemeClr val="dk1"/>
                </a:solidFill>
                <a:latin typeface="Lato"/>
                <a:ea typeface="Lato"/>
                <a:cs typeface="Lato"/>
                <a:sym typeface="Lato"/>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latin typeface="Lato"/>
                <a:ea typeface="Lato"/>
                <a:cs typeface="Lato"/>
                <a:sym typeface="Lato"/>
              </a:endParaRPr>
            </a:p>
          </p:txBody>
        </p:sp>
      </p:grpSp>
      <p:grpSp>
        <p:nvGrpSpPr>
          <p:cNvPr id="100" name="Google Shape;100;p13"/>
          <p:cNvGrpSpPr/>
          <p:nvPr/>
        </p:nvGrpSpPr>
        <p:grpSpPr>
          <a:xfrm>
            <a:off x="4445305" y="2002502"/>
            <a:ext cx="2408533" cy="2623782"/>
            <a:chOff x="2944204" y="1189775"/>
            <a:chExt cx="3305700" cy="3483050"/>
          </a:xfrm>
        </p:grpSpPr>
        <p:sp>
          <p:nvSpPr>
            <p:cNvPr id="101" name="Google Shape;101;p13"/>
            <p:cNvSpPr/>
            <p:nvPr/>
          </p:nvSpPr>
          <p:spPr>
            <a:xfrm>
              <a:off x="2944204" y="1189775"/>
              <a:ext cx="3305700" cy="669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t/>
              </a:r>
              <a:endParaRPr>
                <a:solidFill>
                  <a:schemeClr val="lt1"/>
                </a:solidFill>
                <a:latin typeface="Lato"/>
                <a:ea typeface="Lato"/>
                <a:cs typeface="Lato"/>
                <a:sym typeface="Lato"/>
              </a:endParaRPr>
            </a:p>
          </p:txBody>
        </p:sp>
        <p:sp>
          <p:nvSpPr>
            <p:cNvPr id="102" name="Google Shape;102;p13"/>
            <p:cNvSpPr txBox="1"/>
            <p:nvPr/>
          </p:nvSpPr>
          <p:spPr>
            <a:xfrm>
              <a:off x="3365949" y="2057125"/>
              <a:ext cx="2236200" cy="261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Paper </a:t>
              </a:r>
              <a:endParaRPr sz="1600">
                <a:solidFill>
                  <a:schemeClr val="dk1"/>
                </a:solidFill>
                <a:latin typeface="Lato"/>
                <a:ea typeface="Lato"/>
                <a:cs typeface="Lato"/>
                <a:sym typeface="Lato"/>
              </a:endParaRPr>
            </a:p>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Review</a:t>
              </a:r>
              <a:endParaRPr sz="1200">
                <a:solidFill>
                  <a:schemeClr val="dk1"/>
                </a:solidFill>
                <a:latin typeface="Lato"/>
                <a:ea typeface="Lato"/>
                <a:cs typeface="Lato"/>
                <a:sym typeface="Lato"/>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latin typeface="Lato"/>
                <a:ea typeface="Lato"/>
                <a:cs typeface="Lato"/>
                <a:sym typeface="Lato"/>
              </a:endParaRPr>
            </a:p>
          </p:txBody>
        </p:sp>
      </p:grpSp>
      <p:grpSp>
        <p:nvGrpSpPr>
          <p:cNvPr id="103" name="Google Shape;103;p13"/>
          <p:cNvGrpSpPr/>
          <p:nvPr/>
        </p:nvGrpSpPr>
        <p:grpSpPr>
          <a:xfrm>
            <a:off x="6558516" y="2002502"/>
            <a:ext cx="2408533" cy="2623782"/>
            <a:chOff x="2944204" y="1189775"/>
            <a:chExt cx="3305700" cy="3483050"/>
          </a:xfrm>
        </p:grpSpPr>
        <p:sp>
          <p:nvSpPr>
            <p:cNvPr id="104" name="Google Shape;104;p13"/>
            <p:cNvSpPr/>
            <p:nvPr/>
          </p:nvSpPr>
          <p:spPr>
            <a:xfrm>
              <a:off x="2944204" y="1189775"/>
              <a:ext cx="3305700" cy="6690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t/>
              </a:r>
              <a:endParaRPr>
                <a:solidFill>
                  <a:schemeClr val="lt1"/>
                </a:solidFill>
                <a:latin typeface="Lato"/>
                <a:ea typeface="Lato"/>
                <a:cs typeface="Lato"/>
                <a:sym typeface="Lato"/>
              </a:endParaRPr>
            </a:p>
          </p:txBody>
        </p:sp>
        <p:sp>
          <p:nvSpPr>
            <p:cNvPr id="105" name="Google Shape;105;p13"/>
            <p:cNvSpPr txBox="1"/>
            <p:nvPr/>
          </p:nvSpPr>
          <p:spPr>
            <a:xfrm>
              <a:off x="3365949" y="2057125"/>
              <a:ext cx="2236200" cy="261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Discussion Questions</a:t>
              </a:r>
              <a:endParaRPr sz="1200">
                <a:solidFill>
                  <a:schemeClr val="dk1"/>
                </a:solidFill>
                <a:latin typeface="Lato"/>
                <a:ea typeface="Lato"/>
                <a:cs typeface="Lato"/>
                <a:sym typeface="La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893700" y="358400"/>
            <a:ext cx="6623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Neuro-Symbolic AI over the years</a:t>
            </a:r>
            <a:endParaRPr/>
          </a:p>
        </p:txBody>
      </p:sp>
      <p:sp>
        <p:nvSpPr>
          <p:cNvPr id="234" name="Google Shape;234;p31"/>
          <p:cNvSpPr txBox="1"/>
          <p:nvPr>
            <p:ph idx="1" type="body"/>
          </p:nvPr>
        </p:nvSpPr>
        <p:spPr>
          <a:xfrm>
            <a:off x="311175" y="1335650"/>
            <a:ext cx="4329000" cy="34815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Neuro-Symbolic is a ‘fuzzy’ word.</a:t>
            </a:r>
            <a:br>
              <a:rPr lang="en" sz="1400"/>
            </a:br>
            <a:endParaRPr sz="1400"/>
          </a:p>
          <a:p>
            <a:pPr indent="-317500" lvl="0" marL="457200" rtl="0" algn="l">
              <a:spcBef>
                <a:spcPts val="0"/>
              </a:spcBef>
              <a:spcAft>
                <a:spcPts val="0"/>
              </a:spcAft>
              <a:buSzPts val="1400"/>
              <a:buChar char="●"/>
            </a:pPr>
            <a:r>
              <a:rPr lang="en" sz="1400"/>
              <a:t>Many different approaches over the years.</a:t>
            </a:r>
            <a:br>
              <a:rPr lang="en" sz="1400"/>
            </a:br>
            <a:endParaRPr sz="1400"/>
          </a:p>
          <a:p>
            <a:pPr indent="-317500" lvl="0" marL="457200" rtl="0" algn="l">
              <a:spcBef>
                <a:spcPts val="0"/>
              </a:spcBef>
              <a:spcAft>
                <a:spcPts val="0"/>
              </a:spcAft>
              <a:buSzPts val="1400"/>
              <a:buChar char="●"/>
            </a:pPr>
            <a:r>
              <a:rPr lang="en" sz="1400"/>
              <a:t>Two main types:</a:t>
            </a:r>
            <a:endParaRPr sz="1400"/>
          </a:p>
          <a:p>
            <a:pPr indent="-317500" lvl="1" marL="914400" rtl="0" algn="l">
              <a:spcBef>
                <a:spcPts val="0"/>
              </a:spcBef>
              <a:spcAft>
                <a:spcPts val="0"/>
              </a:spcAft>
              <a:buSzPts val="1400"/>
              <a:buChar char="○"/>
            </a:pPr>
            <a:r>
              <a:rPr lang="en" sz="1400"/>
              <a:t>Unified Approach</a:t>
            </a:r>
            <a:endParaRPr sz="1400"/>
          </a:p>
          <a:p>
            <a:pPr indent="-317500" lvl="1" marL="914400" rtl="0" algn="l">
              <a:spcBef>
                <a:spcPts val="0"/>
              </a:spcBef>
              <a:spcAft>
                <a:spcPts val="0"/>
              </a:spcAft>
              <a:buSzPts val="1400"/>
              <a:buChar char="○"/>
            </a:pPr>
            <a:r>
              <a:rPr lang="en" sz="1400"/>
              <a:t>Hybrid Approach</a:t>
            </a:r>
            <a:endParaRPr sz="1400"/>
          </a:p>
        </p:txBody>
      </p:sp>
      <p:pic>
        <p:nvPicPr>
          <p:cNvPr id="235" name="Google Shape;235;p31"/>
          <p:cNvPicPr preferRelativeResize="0"/>
          <p:nvPr/>
        </p:nvPicPr>
        <p:blipFill>
          <a:blip r:embed="rId3">
            <a:alphaModFix/>
          </a:blip>
          <a:stretch>
            <a:fillRect/>
          </a:stretch>
        </p:blipFill>
        <p:spPr>
          <a:xfrm>
            <a:off x="4173701" y="1335650"/>
            <a:ext cx="4910677" cy="2938399"/>
          </a:xfrm>
          <a:prstGeom prst="rect">
            <a:avLst/>
          </a:prstGeom>
          <a:noFill/>
          <a:ln>
            <a:noFill/>
          </a:ln>
        </p:spPr>
      </p:pic>
      <p:sp>
        <p:nvSpPr>
          <p:cNvPr id="236" name="Google Shape;236;p31"/>
          <p:cNvSpPr txBox="1"/>
          <p:nvPr/>
        </p:nvSpPr>
        <p:spPr>
          <a:xfrm>
            <a:off x="8196875" y="4758175"/>
            <a:ext cx="12093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Lato"/>
                <a:ea typeface="Lato"/>
                <a:cs typeface="Lato"/>
                <a:sym typeface="Lato"/>
                <a:hlinkClick r:id="rId4"/>
              </a:rPr>
              <a:t>Image source</a:t>
            </a:r>
            <a:endParaRPr sz="11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893700" y="358400"/>
            <a:ext cx="6623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Unified vs Hybrid approach</a:t>
            </a:r>
            <a:endParaRPr/>
          </a:p>
        </p:txBody>
      </p:sp>
      <p:sp>
        <p:nvSpPr>
          <p:cNvPr id="242" name="Google Shape;242;p32"/>
          <p:cNvSpPr txBox="1"/>
          <p:nvPr>
            <p:ph idx="1" type="body"/>
          </p:nvPr>
        </p:nvSpPr>
        <p:spPr>
          <a:xfrm>
            <a:off x="390350" y="1335650"/>
            <a:ext cx="4382100" cy="34815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Unified Approach</a:t>
            </a:r>
            <a:endParaRPr sz="1400"/>
          </a:p>
          <a:p>
            <a:pPr indent="-317500" lvl="1" marL="914400" rtl="0" algn="l">
              <a:spcBef>
                <a:spcPts val="0"/>
              </a:spcBef>
              <a:spcAft>
                <a:spcPts val="0"/>
              </a:spcAft>
              <a:buSzPts val="1400"/>
              <a:buChar char="○"/>
            </a:pPr>
            <a:r>
              <a:rPr lang="en" sz="1400"/>
              <a:t>Neuronal - attempts to replicate biological neurons.</a:t>
            </a:r>
            <a:endParaRPr sz="1400"/>
          </a:p>
          <a:p>
            <a:pPr indent="-317500" lvl="1" marL="914400" rtl="0" algn="l">
              <a:spcBef>
                <a:spcPts val="0"/>
              </a:spcBef>
              <a:spcAft>
                <a:spcPts val="0"/>
              </a:spcAft>
              <a:buSzPts val="1400"/>
              <a:buChar char="○"/>
            </a:pPr>
            <a:r>
              <a:rPr lang="en" sz="1400"/>
              <a:t>Connectionist - inspired by biological neurons but does not replicate their working.</a:t>
            </a:r>
            <a:br>
              <a:rPr lang="en" sz="1400"/>
            </a:br>
            <a:endParaRPr sz="1400"/>
          </a:p>
          <a:p>
            <a:pPr indent="-317500" lvl="0" marL="457200" rtl="0" algn="l">
              <a:spcBef>
                <a:spcPts val="0"/>
              </a:spcBef>
              <a:spcAft>
                <a:spcPts val="0"/>
              </a:spcAft>
              <a:buSzPts val="1400"/>
              <a:buChar char="▷"/>
            </a:pPr>
            <a:r>
              <a:rPr lang="en" sz="1400"/>
              <a:t>Hybrid Approach</a:t>
            </a:r>
            <a:endParaRPr sz="1400"/>
          </a:p>
          <a:p>
            <a:pPr indent="-317500" lvl="1" marL="914400" rtl="0" algn="l">
              <a:spcBef>
                <a:spcPts val="0"/>
              </a:spcBef>
              <a:spcAft>
                <a:spcPts val="0"/>
              </a:spcAft>
              <a:buSzPts val="1400"/>
              <a:buChar char="○"/>
            </a:pPr>
            <a:r>
              <a:rPr lang="en" sz="1400"/>
              <a:t>Functional hybrids - contains both neural and symbolic modules working together.</a:t>
            </a:r>
            <a:endParaRPr sz="1400"/>
          </a:p>
          <a:p>
            <a:pPr indent="-317500" lvl="1" marL="914400" rtl="0" algn="l">
              <a:spcBef>
                <a:spcPts val="0"/>
              </a:spcBef>
              <a:spcAft>
                <a:spcPts val="0"/>
              </a:spcAft>
              <a:buSzPts val="1400"/>
              <a:buChar char="○"/>
            </a:pPr>
            <a:r>
              <a:rPr lang="en" sz="1400"/>
              <a:t>Translational hybrids - a mashup of both functional hybrids and a unified approach.</a:t>
            </a:r>
            <a:endParaRPr sz="1400"/>
          </a:p>
        </p:txBody>
      </p:sp>
      <p:pic>
        <p:nvPicPr>
          <p:cNvPr id="243" name="Google Shape;243;p32"/>
          <p:cNvPicPr preferRelativeResize="0"/>
          <p:nvPr/>
        </p:nvPicPr>
        <p:blipFill>
          <a:blip r:embed="rId3">
            <a:alphaModFix/>
          </a:blip>
          <a:stretch>
            <a:fillRect/>
          </a:stretch>
        </p:blipFill>
        <p:spPr>
          <a:xfrm>
            <a:off x="4702337" y="1335650"/>
            <a:ext cx="4382025" cy="2622074"/>
          </a:xfrm>
          <a:prstGeom prst="rect">
            <a:avLst/>
          </a:prstGeom>
          <a:noFill/>
          <a:ln>
            <a:noFill/>
          </a:ln>
        </p:spPr>
      </p:pic>
      <p:sp>
        <p:nvSpPr>
          <p:cNvPr id="244" name="Google Shape;244;p32"/>
          <p:cNvSpPr txBox="1"/>
          <p:nvPr/>
        </p:nvSpPr>
        <p:spPr>
          <a:xfrm>
            <a:off x="8196875" y="4758175"/>
            <a:ext cx="12093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Lato"/>
                <a:ea typeface="Lato"/>
                <a:cs typeface="Lato"/>
                <a:sym typeface="Lato"/>
                <a:hlinkClick r:id="rId4"/>
              </a:rPr>
              <a:t>Image source</a:t>
            </a:r>
            <a:endParaRPr sz="11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Neuro-Symbolic AI </a:t>
            </a:r>
            <a:r>
              <a:rPr lang="en"/>
              <a:t>in the 1990s</a:t>
            </a:r>
            <a:endParaRPr/>
          </a:p>
        </p:txBody>
      </p:sp>
      <p:sp>
        <p:nvSpPr>
          <p:cNvPr id="250" name="Google Shape;250;p33"/>
          <p:cNvSpPr txBox="1"/>
          <p:nvPr>
            <p:ph idx="1" type="body"/>
          </p:nvPr>
        </p:nvSpPr>
        <p:spPr>
          <a:xfrm>
            <a:off x="893700" y="1335650"/>
            <a:ext cx="75654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a:t>Limiting factor was on the Neural nets part.</a:t>
            </a:r>
            <a:br>
              <a:rPr lang="en" sz="1400"/>
            </a:br>
            <a:endParaRPr sz="1400"/>
          </a:p>
          <a:p>
            <a:pPr indent="-317500" lvl="0" marL="457200" rtl="0" algn="l">
              <a:spcBef>
                <a:spcPts val="0"/>
              </a:spcBef>
              <a:spcAft>
                <a:spcPts val="0"/>
              </a:spcAft>
              <a:buSzPts val="1400"/>
              <a:buChar char="●"/>
            </a:pPr>
            <a:r>
              <a:rPr lang="en" sz="1400"/>
              <a:t>Back propagation was relatively new and unproven.</a:t>
            </a:r>
            <a:br>
              <a:rPr lang="en" sz="1400"/>
            </a:br>
            <a:endParaRPr sz="1400"/>
          </a:p>
          <a:p>
            <a:pPr indent="-317500" lvl="0" marL="457200" rtl="0" algn="l">
              <a:spcBef>
                <a:spcPts val="0"/>
              </a:spcBef>
              <a:spcAft>
                <a:spcPts val="0"/>
              </a:spcAft>
              <a:buSzPts val="1400"/>
              <a:buChar char="●"/>
            </a:pPr>
            <a:r>
              <a:rPr lang="en" sz="1400"/>
              <a:t>Progress especially on the neural nets was limited due to computer power and architecture.</a:t>
            </a:r>
            <a:br>
              <a:rPr lang="en" sz="1400"/>
            </a:br>
            <a:endParaRPr sz="1400"/>
          </a:p>
          <a:p>
            <a:pPr indent="-317500" lvl="0" marL="457200" rtl="0" algn="l">
              <a:spcBef>
                <a:spcPts val="0"/>
              </a:spcBef>
              <a:spcAft>
                <a:spcPts val="0"/>
              </a:spcAft>
              <a:buSzPts val="1400"/>
              <a:buChar char="●"/>
            </a:pPr>
            <a:r>
              <a:rPr lang="en" sz="1400"/>
              <a:t>One approach involved: converting a symbolic program into a neural net. </a:t>
            </a:r>
            <a:r>
              <a:rPr baseline="30000" lang="en" sz="1400"/>
              <a:t>[</a:t>
            </a:r>
            <a:r>
              <a:rPr baseline="30000" lang="en" sz="1400" u="sng">
                <a:solidFill>
                  <a:schemeClr val="hlink"/>
                </a:solidFill>
                <a:hlinkClick r:id="rId3"/>
              </a:rPr>
              <a:t>1</a:t>
            </a:r>
            <a:r>
              <a:rPr baseline="30000" lang="en" sz="1400"/>
              <a:t>]</a:t>
            </a:r>
            <a:br>
              <a:rPr lang="en" sz="1400"/>
            </a:br>
            <a:endParaRPr sz="1400"/>
          </a:p>
          <a:p>
            <a:pPr indent="-317500" lvl="0" marL="457200" rtl="0" algn="l">
              <a:spcBef>
                <a:spcPts val="0"/>
              </a:spcBef>
              <a:spcAft>
                <a:spcPts val="0"/>
              </a:spcAft>
              <a:buSzPts val="1400"/>
              <a:buChar char="●"/>
            </a:pPr>
            <a:r>
              <a:rPr lang="en" sz="1400"/>
              <a:t>Successful due to the similarities between a Belief net (symbolic) and Neural Nets.</a:t>
            </a:r>
            <a:br>
              <a:rPr lang="en" sz="1400"/>
            </a:br>
            <a:endParaRPr sz="1400"/>
          </a:p>
          <a:p>
            <a:pPr indent="0" lvl="0" marL="457200" rtl="0" algn="l">
              <a:spcBef>
                <a:spcPts val="60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Neuro-Symbolic AI in the 2010s</a:t>
            </a:r>
            <a:endParaRPr/>
          </a:p>
        </p:txBody>
      </p:sp>
      <p:sp>
        <p:nvSpPr>
          <p:cNvPr id="256" name="Google Shape;256;p34"/>
          <p:cNvSpPr txBox="1"/>
          <p:nvPr>
            <p:ph idx="1" type="body"/>
          </p:nvPr>
        </p:nvSpPr>
        <p:spPr>
          <a:xfrm>
            <a:off x="155575" y="1129750"/>
            <a:ext cx="8859300" cy="39342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Current generation of Neuro-Symbolic AI</a:t>
            </a:r>
            <a:br>
              <a:rPr lang="en" sz="1400"/>
            </a:br>
            <a:endParaRPr sz="1400"/>
          </a:p>
          <a:p>
            <a:pPr indent="-317500" lvl="0" marL="457200" rtl="0" algn="l">
              <a:spcBef>
                <a:spcPts val="0"/>
              </a:spcBef>
              <a:spcAft>
                <a:spcPts val="0"/>
              </a:spcAft>
              <a:buSzPts val="1400"/>
              <a:buChar char="●"/>
            </a:pPr>
            <a:r>
              <a:rPr lang="en" sz="1400"/>
              <a:t>Once again, different competing architectures:</a:t>
            </a:r>
            <a:endParaRPr sz="1400"/>
          </a:p>
          <a:p>
            <a:pPr indent="-317500" lvl="1" marL="914400" rtl="0" algn="l">
              <a:spcBef>
                <a:spcPts val="0"/>
              </a:spcBef>
              <a:spcAft>
                <a:spcPts val="0"/>
              </a:spcAft>
              <a:buSzPts val="1400"/>
              <a:buChar char="○"/>
            </a:pPr>
            <a:r>
              <a:rPr lang="en" sz="1400"/>
              <a:t>Unified approach</a:t>
            </a:r>
            <a:endParaRPr sz="1400"/>
          </a:p>
          <a:p>
            <a:pPr indent="-304800" lvl="2" marL="1371600" rtl="0" algn="l">
              <a:spcBef>
                <a:spcPts val="0"/>
              </a:spcBef>
              <a:spcAft>
                <a:spcPts val="0"/>
              </a:spcAft>
              <a:buSzPts val="1200"/>
              <a:buChar char="■"/>
            </a:pPr>
            <a:r>
              <a:rPr lang="en" sz="1200"/>
              <a:t>Towards Generalizable Neuro-Symbolic Systems for Commonsense Question Answering.</a:t>
            </a:r>
            <a:endParaRPr sz="1200"/>
          </a:p>
          <a:p>
            <a:pPr indent="-304800" lvl="2" marL="1371600" rtl="0" algn="l">
              <a:spcBef>
                <a:spcPts val="0"/>
              </a:spcBef>
              <a:spcAft>
                <a:spcPts val="0"/>
              </a:spcAft>
              <a:buSzPts val="1200"/>
              <a:buChar char="■"/>
            </a:pPr>
            <a:r>
              <a:rPr lang="en" sz="1200"/>
              <a:t>RDF-to-Text Generation with Graph-augmented Structural Neural Encoders</a:t>
            </a:r>
            <a:endParaRPr sz="1200"/>
          </a:p>
          <a:p>
            <a:pPr indent="-304800" lvl="2" marL="1371600" rtl="0" algn="l">
              <a:spcBef>
                <a:spcPts val="0"/>
              </a:spcBef>
              <a:spcAft>
                <a:spcPts val="0"/>
              </a:spcAft>
              <a:buSzPts val="1200"/>
              <a:buChar char="■"/>
            </a:pPr>
            <a:r>
              <a:rPr lang="en" sz="1200"/>
              <a:t>Infusing Knowledge into the Textual Entailment Task Using Graph Convolutional Networks</a:t>
            </a:r>
            <a:endParaRPr sz="1200"/>
          </a:p>
          <a:p>
            <a:pPr indent="-304800" lvl="2" marL="1371600" rtl="0" algn="l">
              <a:spcBef>
                <a:spcPts val="0"/>
              </a:spcBef>
              <a:spcAft>
                <a:spcPts val="0"/>
              </a:spcAft>
              <a:buSzPts val="1200"/>
              <a:buChar char="■"/>
            </a:pPr>
            <a:r>
              <a:rPr lang="en" sz="1200"/>
              <a:t>Neuro-symbolic Architectures for Context Understanding</a:t>
            </a:r>
            <a:endParaRPr sz="1200"/>
          </a:p>
          <a:p>
            <a:pPr indent="-304800" lvl="2" marL="1371600" rtl="0" algn="l">
              <a:spcBef>
                <a:spcPts val="0"/>
              </a:spcBef>
              <a:spcAft>
                <a:spcPts val="0"/>
              </a:spcAft>
              <a:buSzPts val="1200"/>
              <a:buChar char="■"/>
            </a:pPr>
            <a:r>
              <a:rPr lang="en" sz="1200"/>
              <a:t>Knowledge Graph-Augmented Abstractive Summarization with Semantic-Driven Cloze Reward</a:t>
            </a:r>
            <a:br>
              <a:rPr lang="en" sz="1200"/>
            </a:br>
            <a:endParaRPr sz="1400"/>
          </a:p>
          <a:p>
            <a:pPr indent="-317500" lvl="1" marL="914400" rtl="0" algn="l">
              <a:spcBef>
                <a:spcPts val="0"/>
              </a:spcBef>
              <a:spcAft>
                <a:spcPts val="0"/>
              </a:spcAft>
              <a:buSzPts val="1400"/>
              <a:buChar char="○"/>
            </a:pPr>
            <a:r>
              <a:rPr lang="en" sz="1400"/>
              <a:t>Hybrid approach</a:t>
            </a:r>
            <a:endParaRPr sz="1400"/>
          </a:p>
          <a:p>
            <a:pPr indent="-304800" lvl="2" marL="1371600" rtl="0" algn="l">
              <a:spcBef>
                <a:spcPts val="0"/>
              </a:spcBef>
              <a:spcAft>
                <a:spcPts val="0"/>
              </a:spcAft>
              <a:buSzPts val="1200"/>
              <a:buChar char="■"/>
            </a:pPr>
            <a:r>
              <a:rPr lang="en" sz="1200"/>
              <a:t>Neural-Symbolic VQA: Disentangling Reasoning from Vision and Language Understanding</a:t>
            </a:r>
            <a:endParaRPr sz="1200"/>
          </a:p>
          <a:p>
            <a:pPr indent="-304800" lvl="2" marL="1371600" rtl="0" algn="l">
              <a:spcBef>
                <a:spcPts val="0"/>
              </a:spcBef>
              <a:spcAft>
                <a:spcPts val="0"/>
              </a:spcAft>
              <a:buSzPts val="1200"/>
              <a:buChar char="■"/>
            </a:pPr>
            <a:r>
              <a:rPr lang="en" sz="1200"/>
              <a:t>The Neuro-symbolic Concept Learner: Interpreting Scenes, Words, And Sentences From Natural Supervision</a:t>
            </a:r>
            <a:endParaRPr sz="1200"/>
          </a:p>
          <a:p>
            <a:pPr indent="-317500" lvl="2" marL="1371600" rtl="0" algn="l">
              <a:spcBef>
                <a:spcPts val="0"/>
              </a:spcBef>
              <a:spcAft>
                <a:spcPts val="0"/>
              </a:spcAft>
              <a:buSzPts val="1400"/>
              <a:buChar char="■"/>
            </a:pPr>
            <a:r>
              <a:rPr lang="en" sz="1200"/>
              <a:t>Visual Concept-Metaconcept Learning</a:t>
            </a:r>
            <a:br>
              <a:rPr lang="en" sz="1200"/>
            </a:br>
            <a:endParaRPr sz="1200"/>
          </a:p>
          <a:p>
            <a:pPr indent="-317500" lvl="0" marL="457200" rtl="0" algn="l">
              <a:spcBef>
                <a:spcPts val="0"/>
              </a:spcBef>
              <a:spcAft>
                <a:spcPts val="0"/>
              </a:spcAft>
              <a:buSzPts val="1400"/>
              <a:buChar char="●"/>
            </a:pPr>
            <a:r>
              <a:rPr lang="en" sz="1400"/>
              <a:t>Real world applications:</a:t>
            </a:r>
            <a:endParaRPr sz="1400"/>
          </a:p>
          <a:p>
            <a:pPr indent="-311150" lvl="1" marL="914400" rtl="0" algn="l">
              <a:spcBef>
                <a:spcPts val="0"/>
              </a:spcBef>
              <a:spcAft>
                <a:spcPts val="0"/>
              </a:spcAft>
              <a:buSzPts val="1300"/>
              <a:buChar char="○"/>
            </a:pPr>
            <a:r>
              <a:rPr lang="en" sz="1300"/>
              <a:t>Cisco and SigularityNET </a:t>
            </a:r>
            <a:r>
              <a:rPr lang="en" sz="1200"/>
              <a:t>used the OpenCog AGI engine with deep neural networks to analyze street scenes. Each camera in the system is </a:t>
            </a:r>
            <a:r>
              <a:rPr b="1" lang="en" sz="1200"/>
              <a:t>modeled by a neural network</a:t>
            </a:r>
            <a:r>
              <a:rPr lang="en" sz="1200"/>
              <a:t> and the </a:t>
            </a:r>
            <a:r>
              <a:rPr b="1" lang="en" sz="1200"/>
              <a:t>symbolic layer integrates it</a:t>
            </a:r>
            <a:r>
              <a:rPr lang="en" sz="1200"/>
              <a:t> to make sense of the whole.</a:t>
            </a:r>
            <a:br>
              <a:rPr lang="en" sz="1400"/>
            </a:b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85C5"/>
        </a:solidFill>
      </p:bgPr>
    </p:bg>
    <p:spTree>
      <p:nvGrpSpPr>
        <p:cNvPr id="260" name="Shape 260"/>
        <p:cNvGrpSpPr/>
        <p:nvPr/>
      </p:nvGrpSpPr>
      <p:grpSpPr>
        <a:xfrm>
          <a:off x="0" y="0"/>
          <a:ext cx="0" cy="0"/>
          <a:chOff x="0" y="0"/>
          <a:chExt cx="0" cy="0"/>
        </a:xfrm>
      </p:grpSpPr>
      <p:sp>
        <p:nvSpPr>
          <p:cNvPr id="261" name="Google Shape;261;p35"/>
          <p:cNvSpPr txBox="1"/>
          <p:nvPr>
            <p:ph type="title"/>
          </p:nvPr>
        </p:nvSpPr>
        <p:spPr>
          <a:xfrm>
            <a:off x="893700" y="1299763"/>
            <a:ext cx="7628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solidFill>
                  <a:srgbClr val="FFFFFF"/>
                </a:solidFill>
              </a:rPr>
              <a:t>Paper Review</a:t>
            </a:r>
            <a:endParaRPr sz="4300">
              <a:solidFill>
                <a:srgbClr val="FFFFFF"/>
              </a:solidFill>
            </a:endParaRPr>
          </a:p>
        </p:txBody>
      </p:sp>
      <p:sp>
        <p:nvSpPr>
          <p:cNvPr id="262" name="Google Shape;262;p35"/>
          <p:cNvSpPr txBox="1"/>
          <p:nvPr/>
        </p:nvSpPr>
        <p:spPr>
          <a:xfrm>
            <a:off x="893700" y="2157175"/>
            <a:ext cx="7258800" cy="2793300"/>
          </a:xfrm>
          <a:prstGeom prst="rect">
            <a:avLst/>
          </a:prstGeom>
          <a:noFill/>
          <a:ln>
            <a:noFill/>
          </a:ln>
        </p:spPr>
        <p:txBody>
          <a:bodyPr anchorCtr="0" anchor="t" bIns="91425" lIns="91425" spcFirstLastPara="1" rIns="91425" wrap="square" tIns="91425">
            <a:noAutofit/>
          </a:bodyPr>
          <a:lstStyle/>
          <a:p>
            <a:pPr indent="-317500" lvl="0" marL="457200" rtl="0" algn="l">
              <a:lnSpc>
                <a:spcPct val="85000"/>
              </a:lnSpc>
              <a:spcBef>
                <a:spcPts val="600"/>
              </a:spcBef>
              <a:spcAft>
                <a:spcPts val="0"/>
              </a:spcAft>
              <a:buClr>
                <a:srgbClr val="FFFFFF"/>
              </a:buClr>
              <a:buSzPts val="1400"/>
              <a:buFont typeface="Lato"/>
              <a:buAutoNum type="arabicPeriod"/>
            </a:pPr>
            <a:r>
              <a:rPr lang="en" sz="1500">
                <a:solidFill>
                  <a:srgbClr val="FFFFFF"/>
                </a:solidFill>
                <a:latin typeface="Lato"/>
                <a:ea typeface="Lato"/>
                <a:cs typeface="Lato"/>
                <a:sym typeface="Lato"/>
              </a:rPr>
              <a:t>Towards Generalizable Neuro-Symbolic Systems for Commonsense Question Answering</a:t>
            </a:r>
            <a:r>
              <a:rPr lang="en">
                <a:solidFill>
                  <a:srgbClr val="FFFFFF"/>
                </a:solidFill>
                <a:latin typeface="Lato"/>
                <a:ea typeface="Lato"/>
                <a:cs typeface="Lato"/>
                <a:sym typeface="Lato"/>
              </a:rPr>
              <a:t>. </a:t>
            </a:r>
            <a:r>
              <a:rPr lang="en" sz="1100">
                <a:solidFill>
                  <a:srgbClr val="FFFFFF"/>
                </a:solidFill>
                <a:latin typeface="Lato"/>
                <a:ea typeface="Lato"/>
                <a:cs typeface="Lato"/>
                <a:sym typeface="Lato"/>
              </a:rPr>
              <a:t>Kaixin Ma, Jonathan Francis,  Quanyang Lu, Eric Nyberg and Alessandro Oltramari  [ACL 2019, Hong Kong, China]</a:t>
            </a:r>
            <a:br>
              <a:rPr lang="en">
                <a:solidFill>
                  <a:srgbClr val="FFFFFF"/>
                </a:solidFill>
                <a:latin typeface="Lato"/>
                <a:ea typeface="Lato"/>
                <a:cs typeface="Lato"/>
                <a:sym typeface="Lato"/>
              </a:rPr>
            </a:br>
            <a:endParaRPr>
              <a:solidFill>
                <a:srgbClr val="FFFFFF"/>
              </a:solidFill>
              <a:latin typeface="Lato"/>
              <a:ea typeface="Lato"/>
              <a:cs typeface="Lato"/>
              <a:sym typeface="Lato"/>
            </a:endParaRPr>
          </a:p>
          <a:p>
            <a:pPr indent="-317500" lvl="0" marL="457200" rtl="0" algn="l">
              <a:lnSpc>
                <a:spcPct val="85000"/>
              </a:lnSpc>
              <a:spcBef>
                <a:spcPts val="0"/>
              </a:spcBef>
              <a:spcAft>
                <a:spcPts val="0"/>
              </a:spcAft>
              <a:buClr>
                <a:srgbClr val="FFFFFF"/>
              </a:buClr>
              <a:buSzPts val="1400"/>
              <a:buFont typeface="Lato"/>
              <a:buAutoNum type="arabicPeriod"/>
            </a:pPr>
            <a:r>
              <a:rPr lang="en" sz="1500">
                <a:solidFill>
                  <a:srgbClr val="FFFFFF"/>
                </a:solidFill>
                <a:latin typeface="Lato"/>
                <a:ea typeface="Lato"/>
                <a:cs typeface="Lato"/>
                <a:sym typeface="Lato"/>
              </a:rPr>
              <a:t>Neural-Symbolic VQA: Disentangling Reasoning from Vision and Language Understanding</a:t>
            </a:r>
            <a:r>
              <a:rPr lang="en">
                <a:solidFill>
                  <a:srgbClr val="FFFFFF"/>
                </a:solidFill>
                <a:latin typeface="Lato"/>
                <a:ea typeface="Lato"/>
                <a:cs typeface="Lato"/>
                <a:sym typeface="Lato"/>
              </a:rPr>
              <a:t>. </a:t>
            </a:r>
            <a:r>
              <a:rPr lang="en" sz="1100">
                <a:solidFill>
                  <a:srgbClr val="FFFFFF"/>
                </a:solidFill>
                <a:latin typeface="Lato"/>
                <a:ea typeface="Lato"/>
                <a:cs typeface="Lato"/>
                <a:sym typeface="Lato"/>
              </a:rPr>
              <a:t>Kexin Yi, Jiajun Wu, Chuang Gan, Antonio Torralba, Pushmeet Kohli DeepMind and Joshua B. Tenenbaum [NeurIPS 2018, Montréal, Canada]</a:t>
            </a:r>
            <a:br>
              <a:rPr lang="en">
                <a:solidFill>
                  <a:srgbClr val="FFFFFF"/>
                </a:solidFill>
                <a:latin typeface="Lato"/>
                <a:ea typeface="Lato"/>
                <a:cs typeface="Lato"/>
                <a:sym typeface="Lato"/>
              </a:rPr>
            </a:br>
            <a:endParaRPr>
              <a:solidFill>
                <a:srgbClr val="FFFFFF"/>
              </a:solidFill>
              <a:latin typeface="Lato"/>
              <a:ea typeface="Lato"/>
              <a:cs typeface="Lato"/>
              <a:sym typeface="Lato"/>
            </a:endParaRPr>
          </a:p>
          <a:p>
            <a:pPr indent="-317500" lvl="0" marL="457200" rtl="0" algn="l">
              <a:lnSpc>
                <a:spcPct val="85000"/>
              </a:lnSpc>
              <a:spcBef>
                <a:spcPts val="0"/>
              </a:spcBef>
              <a:spcAft>
                <a:spcPts val="0"/>
              </a:spcAft>
              <a:buClr>
                <a:srgbClr val="FFFFFF"/>
              </a:buClr>
              <a:buSzPts val="1400"/>
              <a:buFont typeface="Lato"/>
              <a:buAutoNum type="arabicPeriod"/>
            </a:pPr>
            <a:r>
              <a:rPr lang="en" sz="1500">
                <a:solidFill>
                  <a:srgbClr val="FFFFFF"/>
                </a:solidFill>
                <a:latin typeface="Lato"/>
                <a:ea typeface="Lato"/>
                <a:cs typeface="Lato"/>
                <a:sym typeface="Lato"/>
              </a:rPr>
              <a:t>The Neuro-symbolic Concept Learner: Interpreting Scenes, Words, And Sentences From Natural Supervision</a:t>
            </a:r>
            <a:r>
              <a:rPr lang="en">
                <a:solidFill>
                  <a:srgbClr val="FFFFFF"/>
                </a:solidFill>
                <a:latin typeface="Lato"/>
                <a:ea typeface="Lato"/>
                <a:cs typeface="Lato"/>
                <a:sym typeface="Lato"/>
              </a:rPr>
              <a:t>. </a:t>
            </a:r>
            <a:r>
              <a:rPr lang="en" sz="1100">
                <a:solidFill>
                  <a:srgbClr val="FFFFFF"/>
                </a:solidFill>
                <a:latin typeface="Lato"/>
                <a:ea typeface="Lato"/>
                <a:cs typeface="Lato"/>
                <a:sym typeface="Lato"/>
              </a:rPr>
              <a:t>Jiayuan Mao, Chuang Gan, Pushmeet Kohli, Joshua B. Tenenbaum, and Jiajun Wu [ICLR 2019, New Orleans, USA]</a:t>
            </a:r>
            <a:br>
              <a:rPr lang="en">
                <a:solidFill>
                  <a:srgbClr val="FFFFFF"/>
                </a:solidFill>
                <a:latin typeface="Lato"/>
                <a:ea typeface="Lato"/>
                <a:cs typeface="Lato"/>
                <a:sym typeface="Lato"/>
              </a:rPr>
            </a:br>
            <a:endParaRPr>
              <a:solidFill>
                <a:srgbClr val="FFFFFF"/>
              </a:solidFill>
              <a:latin typeface="Lato"/>
              <a:ea typeface="Lato"/>
              <a:cs typeface="Lato"/>
              <a:sym typeface="Lato"/>
            </a:endParaRPr>
          </a:p>
          <a:p>
            <a:pPr indent="-317500" lvl="0" marL="457200" rtl="0" algn="l">
              <a:lnSpc>
                <a:spcPct val="85000"/>
              </a:lnSpc>
              <a:spcBef>
                <a:spcPts val="0"/>
              </a:spcBef>
              <a:spcAft>
                <a:spcPts val="0"/>
              </a:spcAft>
              <a:buClr>
                <a:srgbClr val="FFFFFF"/>
              </a:buClr>
              <a:buSzPts val="1400"/>
              <a:buFont typeface="Lato"/>
              <a:buAutoNum type="arabicPeriod"/>
            </a:pPr>
            <a:r>
              <a:rPr lang="en" sz="1500">
                <a:solidFill>
                  <a:srgbClr val="FFFFFF"/>
                </a:solidFill>
                <a:latin typeface="Lato"/>
                <a:ea typeface="Lato"/>
                <a:cs typeface="Lato"/>
                <a:sym typeface="Lato"/>
              </a:rPr>
              <a:t>Visual Concept-Metaconcept Learning</a:t>
            </a:r>
            <a:r>
              <a:rPr lang="en">
                <a:solidFill>
                  <a:srgbClr val="FFFFFF"/>
                </a:solidFill>
                <a:latin typeface="Lato"/>
                <a:ea typeface="Lato"/>
                <a:cs typeface="Lato"/>
                <a:sym typeface="Lato"/>
              </a:rPr>
              <a:t>. </a:t>
            </a:r>
            <a:r>
              <a:rPr lang="en" sz="1100">
                <a:solidFill>
                  <a:srgbClr val="FFFFFF"/>
                </a:solidFill>
                <a:latin typeface="Lato"/>
                <a:ea typeface="Lato"/>
                <a:cs typeface="Lato"/>
                <a:sym typeface="Lato"/>
              </a:rPr>
              <a:t>Chi Han, Jiayuan Mao, Chuang Gan, Joshua B. Tenenbaum, and Jiajun Wu  [NeurIPS 2019, Vancouver, Canada]</a:t>
            </a:r>
            <a:br>
              <a:rPr lang="en">
                <a:solidFill>
                  <a:srgbClr val="FFFFFF"/>
                </a:solidFill>
                <a:latin typeface="Lato"/>
                <a:ea typeface="Lato"/>
                <a:cs typeface="Lato"/>
                <a:sym typeface="Lato"/>
              </a:rPr>
            </a:br>
            <a:endParaRPr>
              <a:solidFill>
                <a:srgbClr val="FFFFFF"/>
              </a:solidFill>
              <a:latin typeface="Lato"/>
              <a:ea typeface="Lato"/>
              <a:cs typeface="Lato"/>
              <a:sym typeface="Lato"/>
            </a:endParaRPr>
          </a:p>
          <a:p>
            <a:pPr indent="0" lvl="0" marL="457200" rtl="0" algn="l">
              <a:lnSpc>
                <a:spcPct val="85000"/>
              </a:lnSpc>
              <a:spcBef>
                <a:spcPts val="600"/>
              </a:spcBef>
              <a:spcAft>
                <a:spcPts val="0"/>
              </a:spcAft>
              <a:buNone/>
            </a:pPr>
            <a:r>
              <a:t/>
            </a:r>
            <a:endParaRPr>
              <a:solidFill>
                <a:srgbClr val="FFFFFF"/>
              </a:solidFill>
              <a:latin typeface="Lato"/>
              <a:ea typeface="Lato"/>
              <a:cs typeface="Lato"/>
              <a:sym typeface="Lato"/>
            </a:endParaRPr>
          </a:p>
        </p:txBody>
      </p:sp>
      <p:grpSp>
        <p:nvGrpSpPr>
          <p:cNvPr id="263" name="Google Shape;263;p35"/>
          <p:cNvGrpSpPr/>
          <p:nvPr/>
        </p:nvGrpSpPr>
        <p:grpSpPr>
          <a:xfrm>
            <a:off x="1001863" y="130333"/>
            <a:ext cx="896126" cy="1102892"/>
            <a:chOff x="584925" y="922575"/>
            <a:chExt cx="415200" cy="502525"/>
          </a:xfrm>
        </p:grpSpPr>
        <p:sp>
          <p:nvSpPr>
            <p:cNvPr id="264" name="Google Shape;264;p35"/>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1. Towards Generalizable Neuro-Symbolic Systems for Commonsense Question Answering </a:t>
            </a:r>
            <a:br>
              <a:rPr lang="en" sz="1700"/>
            </a:br>
            <a:r>
              <a:rPr lang="en" sz="1000">
                <a:solidFill>
                  <a:schemeClr val="dk1"/>
                </a:solidFill>
                <a:latin typeface="Lato"/>
                <a:ea typeface="Lato"/>
                <a:cs typeface="Lato"/>
                <a:sym typeface="Lato"/>
              </a:rPr>
              <a:t>Kaixin Ma, Jonathan Francis,  Quanyang Lu, Eric Nyber</a:t>
            </a:r>
            <a:r>
              <a:rPr lang="en" sz="1000">
                <a:solidFill>
                  <a:schemeClr val="dk1"/>
                </a:solidFill>
                <a:latin typeface="Lato"/>
                <a:ea typeface="Lato"/>
                <a:cs typeface="Lato"/>
                <a:sym typeface="Lato"/>
              </a:rPr>
              <a:t>g,</a:t>
            </a:r>
            <a:r>
              <a:rPr lang="en" sz="1000">
                <a:solidFill>
                  <a:schemeClr val="dk1"/>
                </a:solidFill>
                <a:latin typeface="Lato"/>
                <a:ea typeface="Lato"/>
                <a:cs typeface="Lato"/>
                <a:sym typeface="Lato"/>
              </a:rPr>
              <a:t> Alessandro Oltramari [ACL 2019, Hong Kong, China]</a:t>
            </a:r>
            <a:endParaRPr sz="1700"/>
          </a:p>
        </p:txBody>
      </p:sp>
      <p:sp>
        <p:nvSpPr>
          <p:cNvPr id="272" name="Google Shape;272;p36"/>
          <p:cNvSpPr txBox="1"/>
          <p:nvPr>
            <p:ph idx="1" type="body"/>
          </p:nvPr>
        </p:nvSpPr>
        <p:spPr>
          <a:xfrm>
            <a:off x="421000" y="1373600"/>
            <a:ext cx="7880100" cy="3552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A unified approach.</a:t>
            </a:r>
            <a:br>
              <a:rPr lang="en" sz="1400"/>
            </a:br>
            <a:endParaRPr sz="1400"/>
          </a:p>
          <a:p>
            <a:pPr indent="-317500" lvl="0" marL="457200" rtl="0" algn="l">
              <a:spcBef>
                <a:spcPts val="0"/>
              </a:spcBef>
              <a:spcAft>
                <a:spcPts val="0"/>
              </a:spcAft>
              <a:buSzPts val="1400"/>
              <a:buChar char="●"/>
            </a:pPr>
            <a:r>
              <a:rPr lang="en" sz="1400"/>
              <a:t>Carries out a survey of the recent approaches of external knowledge-integration methods.</a:t>
            </a:r>
            <a:br>
              <a:rPr lang="en" sz="1400"/>
            </a:br>
            <a:endParaRPr sz="1400"/>
          </a:p>
          <a:p>
            <a:pPr indent="-317500" lvl="0" marL="457200" rtl="0" algn="l">
              <a:spcBef>
                <a:spcPts val="0"/>
              </a:spcBef>
              <a:spcAft>
                <a:spcPts val="0"/>
              </a:spcAft>
              <a:buSzPts val="1400"/>
              <a:buChar char="●"/>
            </a:pPr>
            <a:r>
              <a:rPr lang="en" sz="1400"/>
              <a:t>Trains a Neural model on Symbolic knowledge from knowledge bases.</a:t>
            </a:r>
            <a:br>
              <a:rPr lang="en" sz="1400"/>
            </a:br>
            <a:endParaRPr sz="1400"/>
          </a:p>
          <a:p>
            <a:pPr indent="-317500" lvl="0" marL="457200" rtl="0" algn="l">
              <a:spcBef>
                <a:spcPts val="0"/>
              </a:spcBef>
              <a:spcAft>
                <a:spcPts val="0"/>
              </a:spcAft>
              <a:buSzPts val="1400"/>
              <a:buChar char="●"/>
            </a:pPr>
            <a:r>
              <a:rPr lang="en" sz="1400"/>
              <a:t>Uses </a:t>
            </a:r>
            <a:r>
              <a:rPr i="1" lang="en" sz="1400"/>
              <a:t>Option Comparison Network</a:t>
            </a:r>
            <a:r>
              <a:rPr lang="en" sz="1400"/>
              <a:t>(OCN) model, which is a modification of the  BERT model, to perform QA Tasks.</a:t>
            </a:r>
            <a:br>
              <a:rPr lang="en" sz="1400"/>
            </a:br>
            <a:endParaRPr sz="1400"/>
          </a:p>
          <a:p>
            <a:pPr indent="-317500" lvl="0" marL="457200" rtl="0" algn="l">
              <a:spcBef>
                <a:spcPts val="0"/>
              </a:spcBef>
              <a:spcAft>
                <a:spcPts val="0"/>
              </a:spcAft>
              <a:buSzPts val="1400"/>
              <a:buChar char="●"/>
            </a:pPr>
            <a:r>
              <a:rPr lang="en" sz="1400"/>
              <a:t>Knowledge bases used:</a:t>
            </a:r>
            <a:endParaRPr sz="1400"/>
          </a:p>
          <a:p>
            <a:pPr indent="-317500" lvl="1" marL="914400" rtl="0" algn="l">
              <a:spcBef>
                <a:spcPts val="0"/>
              </a:spcBef>
              <a:spcAft>
                <a:spcPts val="0"/>
              </a:spcAft>
              <a:buSzPts val="1400"/>
              <a:buChar char="○"/>
            </a:pPr>
            <a:r>
              <a:rPr lang="en" sz="1400"/>
              <a:t>ConceptNet</a:t>
            </a:r>
            <a:endParaRPr sz="1400"/>
          </a:p>
          <a:p>
            <a:pPr indent="-317500" lvl="1" marL="914400" rtl="0" algn="l">
              <a:spcBef>
                <a:spcPts val="0"/>
              </a:spcBef>
              <a:spcAft>
                <a:spcPts val="0"/>
              </a:spcAft>
              <a:buSzPts val="1400"/>
              <a:buChar char="○"/>
            </a:pPr>
            <a:r>
              <a:rPr lang="en" sz="1400"/>
              <a:t>ATOMIC</a:t>
            </a:r>
            <a:br>
              <a:rPr lang="en" sz="1400"/>
            </a:br>
            <a:endParaRPr sz="1400"/>
          </a:p>
          <a:p>
            <a:pPr indent="-317500" lvl="0" marL="457200" rtl="0" algn="l">
              <a:spcBef>
                <a:spcPts val="0"/>
              </a:spcBef>
              <a:spcAft>
                <a:spcPts val="0"/>
              </a:spcAft>
              <a:buSzPts val="1400"/>
              <a:buChar char="●"/>
            </a:pPr>
            <a:r>
              <a:rPr lang="en" sz="1400"/>
              <a:t>Methods tested:</a:t>
            </a:r>
            <a:endParaRPr sz="1400"/>
          </a:p>
          <a:p>
            <a:pPr indent="-317500" lvl="1" marL="914400" rtl="0" algn="l">
              <a:spcBef>
                <a:spcPts val="0"/>
              </a:spcBef>
              <a:spcAft>
                <a:spcPts val="0"/>
              </a:spcAft>
              <a:buSzPts val="1400"/>
              <a:buChar char="○"/>
            </a:pPr>
            <a:r>
              <a:rPr lang="en" sz="1400"/>
              <a:t>Knowledge pre-training</a:t>
            </a:r>
            <a:endParaRPr sz="1400"/>
          </a:p>
          <a:p>
            <a:pPr indent="-317500" lvl="1" marL="914400" rtl="0" algn="l">
              <a:spcBef>
                <a:spcPts val="0"/>
              </a:spcBef>
              <a:spcAft>
                <a:spcPts val="0"/>
              </a:spcAft>
              <a:buSzPts val="1400"/>
              <a:buChar char="○"/>
            </a:pPr>
            <a:r>
              <a:rPr lang="en" sz="1400"/>
              <a:t>Knowledge injection</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7"/>
          <p:cNvPicPr preferRelativeResize="0"/>
          <p:nvPr/>
        </p:nvPicPr>
        <p:blipFill>
          <a:blip r:embed="rId3">
            <a:alphaModFix/>
          </a:blip>
          <a:stretch>
            <a:fillRect/>
          </a:stretch>
        </p:blipFill>
        <p:spPr>
          <a:xfrm>
            <a:off x="537050" y="152400"/>
            <a:ext cx="8069890"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8"/>
          <p:cNvPicPr preferRelativeResize="0"/>
          <p:nvPr/>
        </p:nvPicPr>
        <p:blipFill>
          <a:blip r:embed="rId3">
            <a:alphaModFix/>
          </a:blip>
          <a:stretch>
            <a:fillRect/>
          </a:stretch>
        </p:blipFill>
        <p:spPr>
          <a:xfrm>
            <a:off x="4262075" y="152400"/>
            <a:ext cx="4146326" cy="4402476"/>
          </a:xfrm>
          <a:prstGeom prst="rect">
            <a:avLst/>
          </a:prstGeom>
          <a:noFill/>
          <a:ln>
            <a:noFill/>
          </a:ln>
        </p:spPr>
      </p:pic>
      <p:sp>
        <p:nvSpPr>
          <p:cNvPr id="283" name="Google Shape;283;p38"/>
          <p:cNvSpPr txBox="1"/>
          <p:nvPr>
            <p:ph type="title"/>
          </p:nvPr>
        </p:nvSpPr>
        <p:spPr>
          <a:xfrm>
            <a:off x="555325" y="202725"/>
            <a:ext cx="3498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284" name="Google Shape;284;p38"/>
          <p:cNvSpPr txBox="1"/>
          <p:nvPr/>
        </p:nvSpPr>
        <p:spPr>
          <a:xfrm>
            <a:off x="393550" y="1107400"/>
            <a:ext cx="3660300" cy="3521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Lato"/>
              <a:buChar char="●"/>
            </a:pPr>
            <a:r>
              <a:rPr lang="en" sz="1500">
                <a:latin typeface="Lato"/>
                <a:ea typeface="Lato"/>
                <a:cs typeface="Lato"/>
                <a:sym typeface="Lato"/>
              </a:rPr>
              <a:t>Datasets used:</a:t>
            </a:r>
            <a:endParaRPr sz="1500">
              <a:latin typeface="Lato"/>
              <a:ea typeface="Lato"/>
              <a:cs typeface="Lato"/>
              <a:sym typeface="Lato"/>
            </a:endParaRPr>
          </a:p>
          <a:p>
            <a:pPr indent="-323850" lvl="1" marL="914400" rtl="0" algn="l">
              <a:spcBef>
                <a:spcPts val="0"/>
              </a:spcBef>
              <a:spcAft>
                <a:spcPts val="0"/>
              </a:spcAft>
              <a:buSzPts val="1500"/>
              <a:buFont typeface="Lato"/>
              <a:buChar char="○"/>
            </a:pPr>
            <a:r>
              <a:rPr lang="en" sz="1500">
                <a:latin typeface="Lato"/>
                <a:ea typeface="Lato"/>
                <a:cs typeface="Lato"/>
                <a:sym typeface="Lato"/>
              </a:rPr>
              <a:t>DREAM</a:t>
            </a:r>
            <a:endParaRPr sz="1500">
              <a:latin typeface="Lato"/>
              <a:ea typeface="Lato"/>
              <a:cs typeface="Lato"/>
              <a:sym typeface="Lato"/>
            </a:endParaRPr>
          </a:p>
          <a:p>
            <a:pPr indent="-323850" lvl="1" marL="914400" rtl="0" algn="l">
              <a:spcBef>
                <a:spcPts val="0"/>
              </a:spcBef>
              <a:spcAft>
                <a:spcPts val="0"/>
              </a:spcAft>
              <a:buSzPts val="1500"/>
              <a:buFont typeface="Lato"/>
              <a:buChar char="○"/>
            </a:pPr>
            <a:r>
              <a:rPr lang="en" sz="1500">
                <a:latin typeface="Lato"/>
                <a:ea typeface="Lato"/>
                <a:cs typeface="Lato"/>
                <a:sym typeface="Lato"/>
              </a:rPr>
              <a:t>CommonsenseQA</a:t>
            </a:r>
            <a:br>
              <a:rPr lang="en" sz="1500">
                <a:latin typeface="Lato"/>
                <a:ea typeface="Lato"/>
                <a:cs typeface="Lato"/>
                <a:sym typeface="Lato"/>
              </a:rPr>
            </a:b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 sz="1500">
                <a:latin typeface="Lato"/>
                <a:ea typeface="Lato"/>
                <a:cs typeface="Lato"/>
                <a:sym typeface="Lato"/>
              </a:rPr>
              <a:t>Complex reasoning required.</a:t>
            </a:r>
            <a:br>
              <a:rPr lang="en" sz="1500">
                <a:latin typeface="Lato"/>
                <a:ea typeface="Lato"/>
                <a:cs typeface="Lato"/>
                <a:sym typeface="Lato"/>
              </a:rPr>
            </a:b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 sz="1500">
                <a:latin typeface="Lato"/>
                <a:ea typeface="Lato"/>
                <a:cs typeface="Lato"/>
                <a:sym typeface="Lato"/>
              </a:rPr>
              <a:t>Multiple-choice questions.</a:t>
            </a:r>
            <a:br>
              <a:rPr lang="en" sz="1500">
                <a:latin typeface="Lato"/>
                <a:ea typeface="Lato"/>
                <a:cs typeface="Lato"/>
                <a:sym typeface="Lato"/>
              </a:rPr>
            </a:b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 sz="1500">
                <a:latin typeface="Lato"/>
                <a:ea typeface="Lato"/>
                <a:cs typeface="Lato"/>
                <a:sym typeface="Lato"/>
              </a:rPr>
              <a:t>Answer entailed in the question but common sense required.</a:t>
            </a:r>
            <a:endParaRPr sz="1500">
              <a:latin typeface="Lato"/>
              <a:ea typeface="Lato"/>
              <a:cs typeface="Lato"/>
              <a:sym typeface="Lato"/>
            </a:endParaRPr>
          </a:p>
        </p:txBody>
      </p:sp>
      <p:sp>
        <p:nvSpPr>
          <p:cNvPr id="285" name="Google Shape;285;p38"/>
          <p:cNvSpPr txBox="1"/>
          <p:nvPr/>
        </p:nvSpPr>
        <p:spPr>
          <a:xfrm>
            <a:off x="4260888" y="4487000"/>
            <a:ext cx="41487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Table 2: An example from the CommonsenseQA dataset; the asterisk (*) denotes the correct answer. </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9"/>
          <p:cNvPicPr preferRelativeResize="0"/>
          <p:nvPr/>
        </p:nvPicPr>
        <p:blipFill>
          <a:blip r:embed="rId3">
            <a:alphaModFix/>
          </a:blip>
          <a:stretch>
            <a:fillRect/>
          </a:stretch>
        </p:blipFill>
        <p:spPr>
          <a:xfrm>
            <a:off x="2539875" y="751326"/>
            <a:ext cx="3860325" cy="3816151"/>
          </a:xfrm>
          <a:prstGeom prst="rect">
            <a:avLst/>
          </a:prstGeom>
          <a:noFill/>
          <a:ln>
            <a:noFill/>
          </a:ln>
        </p:spPr>
      </p:pic>
      <p:sp>
        <p:nvSpPr>
          <p:cNvPr id="291" name="Google Shape;291;p39"/>
          <p:cNvSpPr txBox="1"/>
          <p:nvPr/>
        </p:nvSpPr>
        <p:spPr>
          <a:xfrm>
            <a:off x="730925" y="162425"/>
            <a:ext cx="57999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6"/>
                </a:solidFill>
                <a:latin typeface="Raleway"/>
                <a:ea typeface="Raleway"/>
                <a:cs typeface="Raleway"/>
                <a:sym typeface="Raleway"/>
              </a:rPr>
              <a:t>Results</a:t>
            </a:r>
            <a:endParaRPr sz="3200">
              <a:solidFill>
                <a:schemeClr val="accent6"/>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0"/>
          <p:cNvPicPr preferRelativeResize="0"/>
          <p:nvPr/>
        </p:nvPicPr>
        <p:blipFill>
          <a:blip r:embed="rId3">
            <a:alphaModFix/>
          </a:blip>
          <a:stretch>
            <a:fillRect/>
          </a:stretch>
        </p:blipFill>
        <p:spPr>
          <a:xfrm>
            <a:off x="485400" y="869225"/>
            <a:ext cx="7758701" cy="3405051"/>
          </a:xfrm>
          <a:prstGeom prst="rect">
            <a:avLst/>
          </a:prstGeom>
          <a:noFill/>
          <a:ln>
            <a:noFill/>
          </a:ln>
        </p:spPr>
      </p:pic>
      <p:sp>
        <p:nvSpPr>
          <p:cNvPr id="297" name="Google Shape;297;p40"/>
          <p:cNvSpPr txBox="1"/>
          <p:nvPr/>
        </p:nvSpPr>
        <p:spPr>
          <a:xfrm>
            <a:off x="730925" y="162425"/>
            <a:ext cx="57999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6"/>
                </a:solidFill>
                <a:latin typeface="Raleway"/>
                <a:ea typeface="Raleway"/>
                <a:cs typeface="Raleway"/>
                <a:sym typeface="Raleway"/>
              </a:rPr>
              <a:t>Results</a:t>
            </a:r>
            <a:endParaRPr sz="3200">
              <a:solidFill>
                <a:schemeClr val="accent6"/>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7200">
              <a:solidFill>
                <a:schemeClr val="accent2"/>
              </a:solidFill>
            </a:endParaRPr>
          </a:p>
          <a:p>
            <a:pPr indent="0" lvl="0" marL="0" rtl="0" algn="ctr">
              <a:spcBef>
                <a:spcPts val="0"/>
              </a:spcBef>
              <a:spcAft>
                <a:spcPts val="0"/>
              </a:spcAft>
              <a:buNone/>
            </a:pPr>
            <a:r>
              <a:rPr lang="en"/>
              <a:t>History of </a:t>
            </a:r>
            <a:endParaRPr/>
          </a:p>
          <a:p>
            <a:pPr indent="0" lvl="0" marL="0" rtl="0" algn="ctr">
              <a:spcBef>
                <a:spcPts val="0"/>
              </a:spcBef>
              <a:spcAft>
                <a:spcPts val="0"/>
              </a:spcAft>
              <a:buNone/>
            </a:pPr>
            <a:r>
              <a:rPr lang="en"/>
              <a:t>AI approaches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p:nvPr/>
        </p:nvSpPr>
        <p:spPr>
          <a:xfrm>
            <a:off x="893700" y="2675"/>
            <a:ext cx="2483700" cy="234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txBox="1"/>
          <p:nvPr>
            <p:ph idx="4294967295" type="ctrTitle"/>
          </p:nvPr>
        </p:nvSpPr>
        <p:spPr>
          <a:xfrm>
            <a:off x="3532750" y="782225"/>
            <a:ext cx="5134200" cy="7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lt1"/>
                </a:solidFill>
              </a:rPr>
              <a:t>Takeaways #1</a:t>
            </a:r>
            <a:endParaRPr sz="6000">
              <a:solidFill>
                <a:schemeClr val="lt1"/>
              </a:solidFill>
            </a:endParaRPr>
          </a:p>
        </p:txBody>
      </p:sp>
      <p:sp>
        <p:nvSpPr>
          <p:cNvPr id="304" name="Google Shape;304;p41"/>
          <p:cNvSpPr txBox="1"/>
          <p:nvPr>
            <p:ph idx="4294967295" type="subTitle"/>
          </p:nvPr>
        </p:nvSpPr>
        <p:spPr>
          <a:xfrm>
            <a:off x="893700" y="2628025"/>
            <a:ext cx="7688700" cy="2413800"/>
          </a:xfrm>
          <a:prstGeom prst="rect">
            <a:avLst/>
          </a:prstGeom>
        </p:spPr>
        <p:txBody>
          <a:bodyPr anchorCtr="0" anchor="t" bIns="91425" lIns="91425" spcFirstLastPara="1" rIns="91425" wrap="square" tIns="91425">
            <a:noAutofit/>
          </a:bodyPr>
          <a:lstStyle/>
          <a:p>
            <a:pPr indent="-336550" lvl="0" marL="457200" rtl="0" algn="l">
              <a:spcBef>
                <a:spcPts val="600"/>
              </a:spcBef>
              <a:spcAft>
                <a:spcPts val="0"/>
              </a:spcAft>
              <a:buClr>
                <a:schemeClr val="lt1"/>
              </a:buClr>
              <a:buSzPts val="1700"/>
              <a:buChar char="●"/>
            </a:pPr>
            <a:r>
              <a:rPr lang="en" sz="1700">
                <a:solidFill>
                  <a:schemeClr val="lt1"/>
                </a:solidFill>
              </a:rPr>
              <a:t>Increased accuracy from Symbolic augmentation.</a:t>
            </a:r>
            <a:br>
              <a:rPr lang="en" sz="1700">
                <a:solidFill>
                  <a:schemeClr val="lt1"/>
                </a:solidFill>
              </a:rPr>
            </a:b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Attention-based injection seems to be a preferable choice.</a:t>
            </a:r>
            <a:br>
              <a:rPr lang="en" sz="1700">
                <a:solidFill>
                  <a:schemeClr val="lt1"/>
                </a:solidFill>
              </a:rPr>
            </a:b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Requires overlap between knowledge bases and datasets.</a:t>
            </a:r>
            <a:br>
              <a:rPr lang="en" sz="1700">
                <a:solidFill>
                  <a:schemeClr val="lt1"/>
                </a:solidFill>
              </a:rPr>
            </a:b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Training a model on a knowledge base biases the model towards that domain.</a:t>
            </a:r>
            <a:endParaRPr sz="1700">
              <a:solidFill>
                <a:schemeClr val="lt1"/>
              </a:solidFill>
            </a:endParaRPr>
          </a:p>
        </p:txBody>
      </p:sp>
      <p:grpSp>
        <p:nvGrpSpPr>
          <p:cNvPr id="305" name="Google Shape;305;p41"/>
          <p:cNvGrpSpPr/>
          <p:nvPr/>
        </p:nvGrpSpPr>
        <p:grpSpPr>
          <a:xfrm>
            <a:off x="1276606" y="336278"/>
            <a:ext cx="1717876" cy="1676832"/>
            <a:chOff x="570875" y="4322250"/>
            <a:chExt cx="443300" cy="443325"/>
          </a:xfrm>
        </p:grpSpPr>
        <p:sp>
          <p:nvSpPr>
            <p:cNvPr id="306" name="Google Shape;306;p41"/>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893700" y="157250"/>
            <a:ext cx="6462600" cy="11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2. Neural-Symbolic VQA: Disentangling Reasoning from Vision and Language Understanding</a:t>
            </a:r>
            <a:br>
              <a:rPr lang="en" sz="1700"/>
            </a:br>
            <a:r>
              <a:rPr lang="en" sz="1000">
                <a:solidFill>
                  <a:schemeClr val="dk1"/>
                </a:solidFill>
                <a:latin typeface="Lato"/>
                <a:ea typeface="Lato"/>
                <a:cs typeface="Lato"/>
                <a:sym typeface="Lato"/>
              </a:rPr>
              <a:t>Kexin Yi∗ Harvard University, Jiajun Wu∗ MIT CSAIL, Chuang Gan MIT-IBM Watson AI Lab, Antonio Torralba MIT CSAIL, Pushmeet Kohli DeepMind, Joshua B. Tenenbaum MIT CSAIL [NeurIPS 2018, Montréal, Canada]</a:t>
            </a:r>
            <a:endParaRPr sz="1700"/>
          </a:p>
        </p:txBody>
      </p:sp>
      <p:sp>
        <p:nvSpPr>
          <p:cNvPr id="315" name="Google Shape;315;p42"/>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Is a hybrid approach.</a:t>
            </a:r>
            <a:br>
              <a:rPr lang="en" sz="1400"/>
            </a:br>
            <a:endParaRPr sz="1400"/>
          </a:p>
          <a:p>
            <a:pPr indent="-317500" lvl="0" marL="457200" rtl="0" algn="l">
              <a:spcBef>
                <a:spcPts val="0"/>
              </a:spcBef>
              <a:spcAft>
                <a:spcPts val="0"/>
              </a:spcAft>
              <a:buSzPts val="1400"/>
              <a:buChar char="●"/>
            </a:pPr>
            <a:r>
              <a:rPr lang="en" sz="1400"/>
              <a:t>Incorporates separate but linked Neural Network module and Symbolic module.</a:t>
            </a:r>
            <a:br>
              <a:rPr lang="en" sz="1400"/>
            </a:br>
            <a:endParaRPr sz="1400"/>
          </a:p>
          <a:p>
            <a:pPr indent="-317500" lvl="0" marL="457200" rtl="0" algn="l">
              <a:spcBef>
                <a:spcPts val="0"/>
              </a:spcBef>
              <a:spcAft>
                <a:spcPts val="0"/>
              </a:spcAft>
              <a:buSzPts val="1400"/>
              <a:buChar char="●"/>
            </a:pPr>
            <a:r>
              <a:rPr lang="en" sz="1400"/>
              <a:t>Separates Reasoning, Vision and Natural Language parsing.</a:t>
            </a:r>
            <a:br>
              <a:rPr lang="en" sz="1400"/>
            </a:br>
            <a:endParaRPr sz="1400"/>
          </a:p>
          <a:p>
            <a:pPr indent="-317500" lvl="0" marL="457200" rtl="0" algn="l">
              <a:spcBef>
                <a:spcPts val="0"/>
              </a:spcBef>
              <a:spcAft>
                <a:spcPts val="0"/>
              </a:spcAft>
              <a:buSzPts val="1400"/>
              <a:buChar char="●"/>
            </a:pPr>
            <a:r>
              <a:rPr lang="en" sz="1400"/>
              <a:t>Offers advantages in:</a:t>
            </a:r>
            <a:endParaRPr sz="1400"/>
          </a:p>
          <a:p>
            <a:pPr indent="-317500" lvl="1" marL="914400" rtl="0" algn="l">
              <a:spcBef>
                <a:spcPts val="0"/>
              </a:spcBef>
              <a:spcAft>
                <a:spcPts val="0"/>
              </a:spcAft>
              <a:buSzPts val="1400"/>
              <a:buChar char="○"/>
            </a:pPr>
            <a:r>
              <a:rPr lang="en" sz="1400"/>
              <a:t>Accuracy</a:t>
            </a:r>
            <a:endParaRPr sz="1400"/>
          </a:p>
          <a:p>
            <a:pPr indent="-317500" lvl="1" marL="914400" rtl="0" algn="l">
              <a:spcBef>
                <a:spcPts val="0"/>
              </a:spcBef>
              <a:spcAft>
                <a:spcPts val="0"/>
              </a:spcAft>
              <a:buSzPts val="1400"/>
              <a:buChar char="○"/>
            </a:pPr>
            <a:r>
              <a:rPr lang="en" sz="1400"/>
              <a:t>Few shot learning</a:t>
            </a:r>
            <a:endParaRPr sz="1400"/>
          </a:p>
          <a:p>
            <a:pPr indent="-317500" lvl="1" marL="914400" rtl="0" algn="l">
              <a:spcBef>
                <a:spcPts val="0"/>
              </a:spcBef>
              <a:spcAft>
                <a:spcPts val="0"/>
              </a:spcAft>
              <a:buSzPts val="1400"/>
              <a:buChar char="○"/>
            </a:pPr>
            <a:r>
              <a:rPr lang="en" sz="1400"/>
              <a:t>Explainability</a:t>
            </a:r>
            <a:endParaRPr sz="1400"/>
          </a:p>
          <a:p>
            <a:pPr indent="0" lvl="0" marL="0" rtl="0" algn="l">
              <a:spcBef>
                <a:spcPts val="600"/>
              </a:spcBef>
              <a:spcAft>
                <a:spcPts val="0"/>
              </a:spcAft>
              <a:buNone/>
            </a:pPr>
            <a:r>
              <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3"/>
          <p:cNvPicPr preferRelativeResize="0"/>
          <p:nvPr/>
        </p:nvPicPr>
        <p:blipFill>
          <a:blip r:embed="rId3">
            <a:alphaModFix/>
          </a:blip>
          <a:stretch>
            <a:fillRect/>
          </a:stretch>
        </p:blipFill>
        <p:spPr>
          <a:xfrm>
            <a:off x="152400" y="1397675"/>
            <a:ext cx="8839201" cy="2499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End-to-end Visual Reasoning</a:t>
            </a:r>
            <a:endParaRPr/>
          </a:p>
        </p:txBody>
      </p:sp>
      <p:pic>
        <p:nvPicPr>
          <p:cNvPr id="326" name="Google Shape;326;p44"/>
          <p:cNvPicPr preferRelativeResize="0"/>
          <p:nvPr/>
        </p:nvPicPr>
        <p:blipFill>
          <a:blip r:embed="rId3">
            <a:alphaModFix/>
          </a:blip>
          <a:stretch>
            <a:fillRect/>
          </a:stretch>
        </p:blipFill>
        <p:spPr>
          <a:xfrm>
            <a:off x="893702" y="1902050"/>
            <a:ext cx="2032200" cy="1500750"/>
          </a:xfrm>
          <a:prstGeom prst="rect">
            <a:avLst/>
          </a:prstGeom>
          <a:noFill/>
          <a:ln>
            <a:noFill/>
          </a:ln>
        </p:spPr>
      </p:pic>
      <p:sp>
        <p:nvSpPr>
          <p:cNvPr id="327" name="Google Shape;327;p44"/>
          <p:cNvSpPr txBox="1"/>
          <p:nvPr/>
        </p:nvSpPr>
        <p:spPr>
          <a:xfrm>
            <a:off x="3771575" y="1106350"/>
            <a:ext cx="3495000" cy="17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Visual Question answering</a:t>
            </a:r>
            <a:br>
              <a:rPr b="1" lang="en">
                <a:latin typeface="Lato"/>
                <a:ea typeface="Lato"/>
                <a:cs typeface="Lato"/>
                <a:sym typeface="Lato"/>
              </a:rPr>
            </a:br>
            <a:br>
              <a:rPr lang="en">
                <a:latin typeface="Lato"/>
                <a:ea typeface="Lato"/>
                <a:cs typeface="Lato"/>
                <a:sym typeface="Lato"/>
              </a:rPr>
            </a:br>
            <a:r>
              <a:rPr lang="en">
                <a:latin typeface="Lato"/>
                <a:ea typeface="Lato"/>
                <a:cs typeface="Lato"/>
                <a:sym typeface="Lato"/>
              </a:rPr>
              <a:t>Q: What’s the </a:t>
            </a:r>
            <a:r>
              <a:rPr lang="en">
                <a:solidFill>
                  <a:schemeClr val="accent3"/>
                </a:solidFill>
                <a:latin typeface="Lato"/>
                <a:ea typeface="Lato"/>
                <a:cs typeface="Lato"/>
                <a:sym typeface="Lato"/>
              </a:rPr>
              <a:t>shape</a:t>
            </a:r>
            <a:r>
              <a:rPr lang="en">
                <a:latin typeface="Lato"/>
                <a:ea typeface="Lato"/>
                <a:cs typeface="Lato"/>
                <a:sym typeface="Lato"/>
              </a:rPr>
              <a:t> of the </a:t>
            </a:r>
            <a:r>
              <a:rPr lang="en">
                <a:solidFill>
                  <a:schemeClr val="accent3"/>
                </a:solidFill>
                <a:latin typeface="Lato"/>
                <a:ea typeface="Lato"/>
                <a:cs typeface="Lato"/>
                <a:sym typeface="Lato"/>
              </a:rPr>
              <a:t>red</a:t>
            </a:r>
            <a:r>
              <a:rPr lang="en">
                <a:latin typeface="Lato"/>
                <a:ea typeface="Lato"/>
                <a:cs typeface="Lato"/>
                <a:sym typeface="Lato"/>
              </a:rPr>
              <a:t> object?</a:t>
            </a:r>
            <a:br>
              <a:rPr lang="en">
                <a:latin typeface="Lato"/>
                <a:ea typeface="Lato"/>
                <a:cs typeface="Lato"/>
                <a:sym typeface="Lato"/>
              </a:rPr>
            </a:br>
            <a:endParaRPr>
              <a:latin typeface="Lato"/>
              <a:ea typeface="Lato"/>
              <a:cs typeface="Lato"/>
              <a:sym typeface="Lato"/>
            </a:endParaRPr>
          </a:p>
        </p:txBody>
      </p:sp>
      <p:cxnSp>
        <p:nvCxnSpPr>
          <p:cNvPr id="328" name="Google Shape;328;p44"/>
          <p:cNvCxnSpPr/>
          <p:nvPr/>
        </p:nvCxnSpPr>
        <p:spPr>
          <a:xfrm>
            <a:off x="2925902" y="2708425"/>
            <a:ext cx="1474200" cy="0"/>
          </a:xfrm>
          <a:prstGeom prst="straightConnector1">
            <a:avLst/>
          </a:prstGeom>
          <a:noFill/>
          <a:ln cap="flat" cmpd="sng" w="19050">
            <a:solidFill>
              <a:srgbClr val="000000"/>
            </a:solidFill>
            <a:prstDash val="solid"/>
            <a:round/>
            <a:headEnd len="med" w="med" type="none"/>
            <a:tailEnd len="med" w="med" type="triangle"/>
          </a:ln>
        </p:spPr>
      </p:cxnSp>
      <p:sp>
        <p:nvSpPr>
          <p:cNvPr id="329" name="Google Shape;329;p44"/>
          <p:cNvSpPr txBox="1"/>
          <p:nvPr/>
        </p:nvSpPr>
        <p:spPr>
          <a:xfrm>
            <a:off x="4408575" y="2279725"/>
            <a:ext cx="19194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End-to-end Neural Network</a:t>
            </a:r>
            <a:endParaRPr>
              <a:latin typeface="Lato"/>
              <a:ea typeface="Lato"/>
              <a:cs typeface="Lato"/>
              <a:sym typeface="Lato"/>
            </a:endParaRPr>
          </a:p>
        </p:txBody>
      </p:sp>
      <p:cxnSp>
        <p:nvCxnSpPr>
          <p:cNvPr id="330" name="Google Shape;330;p44"/>
          <p:cNvCxnSpPr>
            <a:endCxn id="329" idx="0"/>
          </p:cNvCxnSpPr>
          <p:nvPr/>
        </p:nvCxnSpPr>
        <p:spPr>
          <a:xfrm>
            <a:off x="5368275" y="1869025"/>
            <a:ext cx="0" cy="410700"/>
          </a:xfrm>
          <a:prstGeom prst="straightConnector1">
            <a:avLst/>
          </a:prstGeom>
          <a:noFill/>
          <a:ln cap="flat" cmpd="sng" w="19050">
            <a:solidFill>
              <a:srgbClr val="000000"/>
            </a:solidFill>
            <a:prstDash val="solid"/>
            <a:round/>
            <a:headEnd len="med" w="med" type="none"/>
            <a:tailEnd len="med" w="med" type="triangle"/>
          </a:ln>
        </p:spPr>
      </p:cxnSp>
      <p:cxnSp>
        <p:nvCxnSpPr>
          <p:cNvPr id="331" name="Google Shape;331;p44"/>
          <p:cNvCxnSpPr>
            <a:stCxn id="329" idx="3"/>
          </p:cNvCxnSpPr>
          <p:nvPr/>
        </p:nvCxnSpPr>
        <p:spPr>
          <a:xfrm>
            <a:off x="6327975" y="2708425"/>
            <a:ext cx="796200" cy="0"/>
          </a:xfrm>
          <a:prstGeom prst="straightConnector1">
            <a:avLst/>
          </a:prstGeom>
          <a:noFill/>
          <a:ln cap="flat" cmpd="sng" w="19050">
            <a:solidFill>
              <a:srgbClr val="000000"/>
            </a:solidFill>
            <a:prstDash val="solid"/>
            <a:round/>
            <a:headEnd len="med" w="med" type="none"/>
            <a:tailEnd len="med" w="med" type="triangle"/>
          </a:ln>
        </p:spPr>
      </p:cxnSp>
      <p:sp>
        <p:nvSpPr>
          <p:cNvPr id="332" name="Google Shape;332;p44"/>
          <p:cNvSpPr txBox="1"/>
          <p:nvPr/>
        </p:nvSpPr>
        <p:spPr>
          <a:xfrm>
            <a:off x="7124175" y="2394175"/>
            <a:ext cx="1474200" cy="628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 Sphere</a:t>
            </a:r>
            <a:endParaRPr>
              <a:latin typeface="Lato"/>
              <a:ea typeface="Lato"/>
              <a:cs typeface="Lato"/>
              <a:sym typeface="Lato"/>
            </a:endParaRPr>
          </a:p>
        </p:txBody>
      </p:sp>
      <p:sp>
        <p:nvSpPr>
          <p:cNvPr id="333" name="Google Shape;333;p44"/>
          <p:cNvSpPr txBox="1"/>
          <p:nvPr/>
        </p:nvSpPr>
        <p:spPr>
          <a:xfrm>
            <a:off x="893700" y="3704525"/>
            <a:ext cx="2032200" cy="11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NMN [Andreas et al., 2016] IEP [Johnson et al., 2017] FiLM [Perez et al., 2018], MAC [Hudson &amp; Manning, 2018] Stack-NMN [Hu et al., 2018] TbD [Mascharka et al. 2018]</a:t>
            </a:r>
            <a:endParaRPr sz="1000">
              <a:latin typeface="Lato"/>
              <a:ea typeface="Lato"/>
              <a:cs typeface="Lato"/>
              <a:sym typeface="Lato"/>
            </a:endParaRPr>
          </a:p>
        </p:txBody>
      </p:sp>
      <p:sp>
        <p:nvSpPr>
          <p:cNvPr id="334" name="Google Shape;334;p44"/>
          <p:cNvSpPr txBox="1"/>
          <p:nvPr>
            <p:ph type="title"/>
          </p:nvPr>
        </p:nvSpPr>
        <p:spPr>
          <a:xfrm>
            <a:off x="247200" y="90200"/>
            <a:ext cx="8649600" cy="47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000000"/>
                </a:solidFill>
              </a:rPr>
              <a:t>Neural-Symbolic VQA: Disentangling Reasoning from Vision and Language Understanding</a:t>
            </a:r>
            <a:endParaRPr sz="12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End-to-end Visual Reasoning</a:t>
            </a:r>
            <a:endParaRPr/>
          </a:p>
        </p:txBody>
      </p:sp>
      <p:pic>
        <p:nvPicPr>
          <p:cNvPr id="340" name="Google Shape;340;p45"/>
          <p:cNvPicPr preferRelativeResize="0"/>
          <p:nvPr/>
        </p:nvPicPr>
        <p:blipFill>
          <a:blip r:embed="rId3">
            <a:alphaModFix/>
          </a:blip>
          <a:stretch>
            <a:fillRect/>
          </a:stretch>
        </p:blipFill>
        <p:spPr>
          <a:xfrm>
            <a:off x="893702" y="1902050"/>
            <a:ext cx="2032200" cy="1500750"/>
          </a:xfrm>
          <a:prstGeom prst="rect">
            <a:avLst/>
          </a:prstGeom>
          <a:noFill/>
          <a:ln>
            <a:noFill/>
          </a:ln>
        </p:spPr>
      </p:pic>
      <p:sp>
        <p:nvSpPr>
          <p:cNvPr id="341" name="Google Shape;341;p45"/>
          <p:cNvSpPr txBox="1"/>
          <p:nvPr/>
        </p:nvSpPr>
        <p:spPr>
          <a:xfrm>
            <a:off x="3771575" y="1106350"/>
            <a:ext cx="3495000" cy="17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Visual Question answering</a:t>
            </a:r>
            <a:br>
              <a:rPr b="1" lang="en">
                <a:latin typeface="Lato"/>
                <a:ea typeface="Lato"/>
                <a:cs typeface="Lato"/>
                <a:sym typeface="Lato"/>
              </a:rPr>
            </a:br>
            <a:br>
              <a:rPr lang="en">
                <a:latin typeface="Lato"/>
                <a:ea typeface="Lato"/>
                <a:cs typeface="Lato"/>
                <a:sym typeface="Lato"/>
              </a:rPr>
            </a:br>
            <a:r>
              <a:rPr lang="en">
                <a:latin typeface="Lato"/>
                <a:ea typeface="Lato"/>
                <a:cs typeface="Lato"/>
                <a:sym typeface="Lato"/>
              </a:rPr>
              <a:t>Q: What’s the </a:t>
            </a:r>
            <a:r>
              <a:rPr lang="en">
                <a:solidFill>
                  <a:schemeClr val="accent3"/>
                </a:solidFill>
                <a:latin typeface="Lato"/>
                <a:ea typeface="Lato"/>
                <a:cs typeface="Lato"/>
                <a:sym typeface="Lato"/>
              </a:rPr>
              <a:t>shape</a:t>
            </a:r>
            <a:r>
              <a:rPr lang="en">
                <a:latin typeface="Lato"/>
                <a:ea typeface="Lato"/>
                <a:cs typeface="Lato"/>
                <a:sym typeface="Lato"/>
              </a:rPr>
              <a:t> of the </a:t>
            </a:r>
            <a:r>
              <a:rPr lang="en">
                <a:solidFill>
                  <a:schemeClr val="accent3"/>
                </a:solidFill>
                <a:latin typeface="Lato"/>
                <a:ea typeface="Lato"/>
                <a:cs typeface="Lato"/>
                <a:sym typeface="Lato"/>
              </a:rPr>
              <a:t>red</a:t>
            </a:r>
            <a:r>
              <a:rPr lang="en">
                <a:latin typeface="Lato"/>
                <a:ea typeface="Lato"/>
                <a:cs typeface="Lato"/>
                <a:sym typeface="Lato"/>
              </a:rPr>
              <a:t> object?</a:t>
            </a:r>
            <a:br>
              <a:rPr lang="en">
                <a:latin typeface="Lato"/>
                <a:ea typeface="Lato"/>
                <a:cs typeface="Lato"/>
                <a:sym typeface="Lato"/>
              </a:rPr>
            </a:br>
            <a:endParaRPr>
              <a:latin typeface="Lato"/>
              <a:ea typeface="Lato"/>
              <a:cs typeface="Lato"/>
              <a:sym typeface="Lato"/>
            </a:endParaRPr>
          </a:p>
        </p:txBody>
      </p:sp>
      <p:cxnSp>
        <p:nvCxnSpPr>
          <p:cNvPr id="342" name="Google Shape;342;p45"/>
          <p:cNvCxnSpPr/>
          <p:nvPr/>
        </p:nvCxnSpPr>
        <p:spPr>
          <a:xfrm>
            <a:off x="2925902" y="2708425"/>
            <a:ext cx="1474200" cy="0"/>
          </a:xfrm>
          <a:prstGeom prst="straightConnector1">
            <a:avLst/>
          </a:prstGeom>
          <a:noFill/>
          <a:ln cap="flat" cmpd="sng" w="19050">
            <a:solidFill>
              <a:srgbClr val="000000"/>
            </a:solidFill>
            <a:prstDash val="solid"/>
            <a:round/>
            <a:headEnd len="med" w="med" type="none"/>
            <a:tailEnd len="med" w="med" type="triangle"/>
          </a:ln>
        </p:spPr>
      </p:cxnSp>
      <p:sp>
        <p:nvSpPr>
          <p:cNvPr id="343" name="Google Shape;343;p45"/>
          <p:cNvSpPr txBox="1"/>
          <p:nvPr/>
        </p:nvSpPr>
        <p:spPr>
          <a:xfrm>
            <a:off x="4408575" y="2279725"/>
            <a:ext cx="19194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End-to-end Neural Network</a:t>
            </a:r>
            <a:endParaRPr>
              <a:latin typeface="Lato"/>
              <a:ea typeface="Lato"/>
              <a:cs typeface="Lato"/>
              <a:sym typeface="Lato"/>
            </a:endParaRPr>
          </a:p>
        </p:txBody>
      </p:sp>
      <p:cxnSp>
        <p:nvCxnSpPr>
          <p:cNvPr id="344" name="Google Shape;344;p45"/>
          <p:cNvCxnSpPr>
            <a:endCxn id="343" idx="0"/>
          </p:cNvCxnSpPr>
          <p:nvPr/>
        </p:nvCxnSpPr>
        <p:spPr>
          <a:xfrm>
            <a:off x="5368275" y="1869025"/>
            <a:ext cx="0" cy="410700"/>
          </a:xfrm>
          <a:prstGeom prst="straightConnector1">
            <a:avLst/>
          </a:prstGeom>
          <a:noFill/>
          <a:ln cap="flat" cmpd="sng" w="19050">
            <a:solidFill>
              <a:srgbClr val="000000"/>
            </a:solidFill>
            <a:prstDash val="solid"/>
            <a:round/>
            <a:headEnd len="med" w="med" type="none"/>
            <a:tailEnd len="med" w="med" type="triangle"/>
          </a:ln>
        </p:spPr>
      </p:cxnSp>
      <p:cxnSp>
        <p:nvCxnSpPr>
          <p:cNvPr id="345" name="Google Shape;345;p45"/>
          <p:cNvCxnSpPr>
            <a:stCxn id="343" idx="3"/>
          </p:cNvCxnSpPr>
          <p:nvPr/>
        </p:nvCxnSpPr>
        <p:spPr>
          <a:xfrm>
            <a:off x="6327975" y="2708425"/>
            <a:ext cx="796200" cy="0"/>
          </a:xfrm>
          <a:prstGeom prst="straightConnector1">
            <a:avLst/>
          </a:prstGeom>
          <a:noFill/>
          <a:ln cap="flat" cmpd="sng" w="19050">
            <a:solidFill>
              <a:srgbClr val="000000"/>
            </a:solidFill>
            <a:prstDash val="solid"/>
            <a:round/>
            <a:headEnd len="med" w="med" type="none"/>
            <a:tailEnd len="med" w="med" type="triangle"/>
          </a:ln>
        </p:spPr>
      </p:cxnSp>
      <p:sp>
        <p:nvSpPr>
          <p:cNvPr id="346" name="Google Shape;346;p45"/>
          <p:cNvSpPr txBox="1"/>
          <p:nvPr/>
        </p:nvSpPr>
        <p:spPr>
          <a:xfrm>
            <a:off x="7124175" y="2394175"/>
            <a:ext cx="1474200" cy="628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 Sphere</a:t>
            </a:r>
            <a:endParaRPr>
              <a:latin typeface="Lato"/>
              <a:ea typeface="Lato"/>
              <a:cs typeface="Lato"/>
              <a:sym typeface="Lato"/>
            </a:endParaRPr>
          </a:p>
        </p:txBody>
      </p:sp>
      <p:graphicFrame>
        <p:nvGraphicFramePr>
          <p:cNvPr id="347" name="Google Shape;347;p45"/>
          <p:cNvGraphicFramePr/>
          <p:nvPr/>
        </p:nvGraphicFramePr>
        <p:xfrm>
          <a:off x="2925863" y="2040200"/>
          <a:ext cx="3000000" cy="3000000"/>
        </p:xfrm>
        <a:graphic>
          <a:graphicData uri="http://schemas.openxmlformats.org/drawingml/2006/table">
            <a:tbl>
              <a:tblPr>
                <a:noFill/>
                <a:tableStyleId>{7147B700-8CA4-4B1A-B456-1489759D17AC}</a:tableStyleId>
              </a:tblPr>
              <a:tblGrid>
                <a:gridCol w="2099150"/>
                <a:gridCol w="2099150"/>
              </a:tblGrid>
              <a:tr h="1336450">
                <a:tc>
                  <a:txBody>
                    <a:bodyPr/>
                    <a:lstStyle/>
                    <a:p>
                      <a:pPr indent="0" lvl="0" marL="0" rtl="0" algn="ctr">
                        <a:spcBef>
                          <a:spcPts val="0"/>
                        </a:spcBef>
                        <a:spcAft>
                          <a:spcPts val="0"/>
                        </a:spcAft>
                        <a:buNone/>
                      </a:pPr>
                      <a:r>
                        <a:rPr lang="en"/>
                        <a:t>Concepts</a:t>
                      </a:r>
                      <a:endParaRPr/>
                    </a:p>
                    <a:p>
                      <a:pPr indent="0" lvl="0" marL="0" rtl="0" algn="ctr">
                        <a:spcBef>
                          <a:spcPts val="0"/>
                        </a:spcBef>
                        <a:spcAft>
                          <a:spcPts val="0"/>
                        </a:spcAft>
                        <a:buNone/>
                      </a:pPr>
                      <a:r>
                        <a:rPr lang="en" sz="1100"/>
                        <a:t>(e.g colors, shape)</a:t>
                      </a:r>
                      <a:endParaRPr sz="1100"/>
                    </a:p>
                  </a:txBody>
                  <a:tcPr marT="91425" marB="91425" marR="91425" marL="91425" anchor="ctr">
                    <a:lnR cap="flat" cmpd="sng" w="9525">
                      <a:solidFill>
                        <a:srgbClr val="9E9E9E">
                          <a:alpha val="0"/>
                        </a:srgbClr>
                      </a:solidFill>
                      <a:prstDash val="solid"/>
                      <a:round/>
                      <a:headEnd len="sm" w="sm" type="none"/>
                      <a:tailEnd len="sm" w="sm" type="none"/>
                    </a:lnR>
                    <a:solidFill>
                      <a:srgbClr val="D8D8D8">
                        <a:alpha val="98310"/>
                      </a:srgbClr>
                    </a:solidFill>
                  </a:tcPr>
                </a:tc>
                <a:tc>
                  <a:txBody>
                    <a:bodyPr/>
                    <a:lstStyle/>
                    <a:p>
                      <a:pPr indent="0" lvl="0" marL="0" rtl="0" algn="ctr">
                        <a:spcBef>
                          <a:spcPts val="0"/>
                        </a:spcBef>
                        <a:spcAft>
                          <a:spcPts val="0"/>
                        </a:spcAft>
                        <a:buNone/>
                      </a:pPr>
                      <a:r>
                        <a:rPr lang="en"/>
                        <a:t>Reasoning</a:t>
                      </a:r>
                      <a:endParaRPr/>
                    </a:p>
                    <a:p>
                      <a:pPr indent="0" lvl="0" marL="0" rtl="0" algn="ctr">
                        <a:spcBef>
                          <a:spcPts val="0"/>
                        </a:spcBef>
                        <a:spcAft>
                          <a:spcPts val="0"/>
                        </a:spcAft>
                        <a:buNone/>
                      </a:pPr>
                      <a:r>
                        <a:rPr lang="en"/>
                        <a:t>(</a:t>
                      </a:r>
                      <a:r>
                        <a:rPr lang="en" sz="1100"/>
                        <a:t>e.g count)</a:t>
                      </a:r>
                      <a:endParaRPr sz="900"/>
                    </a:p>
                  </a:txBody>
                  <a:tcPr marT="91425" marB="91425" marR="91425" marL="91425" anchor="ctr">
                    <a:lnL cap="flat" cmpd="sng" w="9525">
                      <a:solidFill>
                        <a:srgbClr val="9E9E9E">
                          <a:alpha val="0"/>
                        </a:srgbClr>
                      </a:solidFill>
                      <a:prstDash val="solid"/>
                      <a:round/>
                      <a:headEnd len="sm" w="sm" type="none"/>
                      <a:tailEnd len="sm" w="sm" type="none"/>
                    </a:lnL>
                    <a:solidFill>
                      <a:srgbClr val="D8D8D8">
                        <a:alpha val="98310"/>
                      </a:srgbClr>
                    </a:solidFill>
                  </a:tcPr>
                </a:tc>
              </a:tr>
            </a:tbl>
          </a:graphicData>
        </a:graphic>
      </p:graphicFrame>
      <p:cxnSp>
        <p:nvCxnSpPr>
          <p:cNvPr id="348" name="Google Shape;348;p45"/>
          <p:cNvCxnSpPr>
            <a:stCxn id="343" idx="1"/>
          </p:cNvCxnSpPr>
          <p:nvPr/>
        </p:nvCxnSpPr>
        <p:spPr>
          <a:xfrm>
            <a:off x="4408575" y="2708425"/>
            <a:ext cx="1206900" cy="0"/>
          </a:xfrm>
          <a:prstGeom prst="straightConnector1">
            <a:avLst/>
          </a:prstGeom>
          <a:noFill/>
          <a:ln cap="flat" cmpd="sng" w="28575">
            <a:solidFill>
              <a:schemeClr val="dk2"/>
            </a:solidFill>
            <a:prstDash val="solid"/>
            <a:round/>
            <a:headEnd len="med" w="med" type="triangle"/>
            <a:tailEnd len="med" w="med" type="triangle"/>
          </a:ln>
        </p:spPr>
      </p:cxnSp>
      <p:sp>
        <p:nvSpPr>
          <p:cNvPr id="349" name="Google Shape;349;p45"/>
          <p:cNvSpPr txBox="1"/>
          <p:nvPr/>
        </p:nvSpPr>
        <p:spPr>
          <a:xfrm>
            <a:off x="4450475" y="2346775"/>
            <a:ext cx="1164900" cy="2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Lato"/>
                <a:ea typeface="Lato"/>
                <a:cs typeface="Lato"/>
                <a:sym typeface="Lato"/>
              </a:rPr>
              <a:t>Entangled</a:t>
            </a:r>
            <a:endParaRPr>
              <a:solidFill>
                <a:schemeClr val="accent3"/>
              </a:solidFill>
              <a:latin typeface="Lato"/>
              <a:ea typeface="Lato"/>
              <a:cs typeface="Lato"/>
              <a:sym typeface="Lato"/>
            </a:endParaRPr>
          </a:p>
        </p:txBody>
      </p:sp>
      <p:sp>
        <p:nvSpPr>
          <p:cNvPr id="350" name="Google Shape;350;p45"/>
          <p:cNvSpPr txBox="1"/>
          <p:nvPr/>
        </p:nvSpPr>
        <p:spPr>
          <a:xfrm>
            <a:off x="893700" y="3704525"/>
            <a:ext cx="2032200" cy="11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NMN [Andreas et al., 2016] IEP [Johnson et al., 2017] FiLM [Perez et al., 2018], MAC [Hudson &amp; Manning, 2018] Stack-NMN [Hu et al., 2018] TbD [Mascharka et al. 2018]</a:t>
            </a:r>
            <a:endParaRPr sz="1000">
              <a:latin typeface="Lato"/>
              <a:ea typeface="Lato"/>
              <a:cs typeface="Lato"/>
              <a:sym typeface="Lato"/>
            </a:endParaRPr>
          </a:p>
        </p:txBody>
      </p:sp>
      <p:sp>
        <p:nvSpPr>
          <p:cNvPr id="351" name="Google Shape;351;p45"/>
          <p:cNvSpPr txBox="1"/>
          <p:nvPr>
            <p:ph type="title"/>
          </p:nvPr>
        </p:nvSpPr>
        <p:spPr>
          <a:xfrm>
            <a:off x="247200" y="90200"/>
            <a:ext cx="8649600" cy="47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000000"/>
                </a:solidFill>
              </a:rPr>
              <a:t>Neural-Symbolic VQA: Disentangling Reasoning from Vision and Language Understanding</a:t>
            </a:r>
            <a:endParaRPr sz="12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End-to-end Visual Reasoning</a:t>
            </a:r>
            <a:endParaRPr/>
          </a:p>
        </p:txBody>
      </p:sp>
      <p:pic>
        <p:nvPicPr>
          <p:cNvPr id="357" name="Google Shape;357;p46"/>
          <p:cNvPicPr preferRelativeResize="0"/>
          <p:nvPr/>
        </p:nvPicPr>
        <p:blipFill>
          <a:blip r:embed="rId3">
            <a:alphaModFix/>
          </a:blip>
          <a:stretch>
            <a:fillRect/>
          </a:stretch>
        </p:blipFill>
        <p:spPr>
          <a:xfrm>
            <a:off x="893702" y="1902050"/>
            <a:ext cx="2032200" cy="1500750"/>
          </a:xfrm>
          <a:prstGeom prst="rect">
            <a:avLst/>
          </a:prstGeom>
          <a:noFill/>
          <a:ln>
            <a:noFill/>
          </a:ln>
        </p:spPr>
      </p:pic>
      <p:sp>
        <p:nvSpPr>
          <p:cNvPr id="358" name="Google Shape;358;p46"/>
          <p:cNvSpPr txBox="1"/>
          <p:nvPr/>
        </p:nvSpPr>
        <p:spPr>
          <a:xfrm>
            <a:off x="3771575" y="1106350"/>
            <a:ext cx="3495000" cy="17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Visual Question answering</a:t>
            </a:r>
            <a:br>
              <a:rPr b="1" lang="en">
                <a:latin typeface="Lato"/>
                <a:ea typeface="Lato"/>
                <a:cs typeface="Lato"/>
                <a:sym typeface="Lato"/>
              </a:rPr>
            </a:br>
            <a:br>
              <a:rPr lang="en">
                <a:latin typeface="Lato"/>
                <a:ea typeface="Lato"/>
                <a:cs typeface="Lato"/>
                <a:sym typeface="Lato"/>
              </a:rPr>
            </a:br>
            <a:r>
              <a:rPr lang="en">
                <a:latin typeface="Lato"/>
                <a:ea typeface="Lato"/>
                <a:cs typeface="Lato"/>
                <a:sym typeface="Lato"/>
              </a:rPr>
              <a:t>Q: What’s the </a:t>
            </a:r>
            <a:r>
              <a:rPr lang="en">
                <a:solidFill>
                  <a:schemeClr val="accent3"/>
                </a:solidFill>
                <a:latin typeface="Lato"/>
                <a:ea typeface="Lato"/>
                <a:cs typeface="Lato"/>
                <a:sym typeface="Lato"/>
              </a:rPr>
              <a:t>shape</a:t>
            </a:r>
            <a:r>
              <a:rPr lang="en">
                <a:latin typeface="Lato"/>
                <a:ea typeface="Lato"/>
                <a:cs typeface="Lato"/>
                <a:sym typeface="Lato"/>
              </a:rPr>
              <a:t> of the </a:t>
            </a:r>
            <a:r>
              <a:rPr lang="en">
                <a:solidFill>
                  <a:schemeClr val="accent3"/>
                </a:solidFill>
                <a:latin typeface="Lato"/>
                <a:ea typeface="Lato"/>
                <a:cs typeface="Lato"/>
                <a:sym typeface="Lato"/>
              </a:rPr>
              <a:t>red</a:t>
            </a:r>
            <a:r>
              <a:rPr lang="en">
                <a:latin typeface="Lato"/>
                <a:ea typeface="Lato"/>
                <a:cs typeface="Lato"/>
                <a:sym typeface="Lato"/>
              </a:rPr>
              <a:t> object?</a:t>
            </a:r>
            <a:br>
              <a:rPr lang="en">
                <a:latin typeface="Lato"/>
                <a:ea typeface="Lato"/>
                <a:cs typeface="Lato"/>
                <a:sym typeface="Lato"/>
              </a:rPr>
            </a:br>
            <a:endParaRPr>
              <a:latin typeface="Lato"/>
              <a:ea typeface="Lato"/>
              <a:cs typeface="Lato"/>
              <a:sym typeface="Lato"/>
            </a:endParaRPr>
          </a:p>
        </p:txBody>
      </p:sp>
      <p:cxnSp>
        <p:nvCxnSpPr>
          <p:cNvPr id="359" name="Google Shape;359;p46"/>
          <p:cNvCxnSpPr/>
          <p:nvPr/>
        </p:nvCxnSpPr>
        <p:spPr>
          <a:xfrm>
            <a:off x="2925902" y="2708425"/>
            <a:ext cx="1474200" cy="0"/>
          </a:xfrm>
          <a:prstGeom prst="straightConnector1">
            <a:avLst/>
          </a:prstGeom>
          <a:noFill/>
          <a:ln cap="flat" cmpd="sng" w="19050">
            <a:solidFill>
              <a:srgbClr val="000000"/>
            </a:solidFill>
            <a:prstDash val="solid"/>
            <a:round/>
            <a:headEnd len="med" w="med" type="none"/>
            <a:tailEnd len="med" w="med" type="triangle"/>
          </a:ln>
        </p:spPr>
      </p:cxnSp>
      <p:sp>
        <p:nvSpPr>
          <p:cNvPr id="360" name="Google Shape;360;p46"/>
          <p:cNvSpPr txBox="1"/>
          <p:nvPr/>
        </p:nvSpPr>
        <p:spPr>
          <a:xfrm>
            <a:off x="4408575" y="2279725"/>
            <a:ext cx="19194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End-to-end Neural Network</a:t>
            </a:r>
            <a:endParaRPr>
              <a:latin typeface="Lato"/>
              <a:ea typeface="Lato"/>
              <a:cs typeface="Lato"/>
              <a:sym typeface="Lato"/>
            </a:endParaRPr>
          </a:p>
        </p:txBody>
      </p:sp>
      <p:cxnSp>
        <p:nvCxnSpPr>
          <p:cNvPr id="361" name="Google Shape;361;p46"/>
          <p:cNvCxnSpPr>
            <a:endCxn id="360" idx="0"/>
          </p:cNvCxnSpPr>
          <p:nvPr/>
        </p:nvCxnSpPr>
        <p:spPr>
          <a:xfrm>
            <a:off x="5368275" y="1869025"/>
            <a:ext cx="0" cy="410700"/>
          </a:xfrm>
          <a:prstGeom prst="straightConnector1">
            <a:avLst/>
          </a:prstGeom>
          <a:noFill/>
          <a:ln cap="flat" cmpd="sng" w="19050">
            <a:solidFill>
              <a:srgbClr val="000000"/>
            </a:solidFill>
            <a:prstDash val="solid"/>
            <a:round/>
            <a:headEnd len="med" w="med" type="none"/>
            <a:tailEnd len="med" w="med" type="triangle"/>
          </a:ln>
        </p:spPr>
      </p:cxnSp>
      <p:cxnSp>
        <p:nvCxnSpPr>
          <p:cNvPr id="362" name="Google Shape;362;p46"/>
          <p:cNvCxnSpPr>
            <a:stCxn id="360" idx="3"/>
          </p:cNvCxnSpPr>
          <p:nvPr/>
        </p:nvCxnSpPr>
        <p:spPr>
          <a:xfrm>
            <a:off x="6327975" y="2708425"/>
            <a:ext cx="796200" cy="0"/>
          </a:xfrm>
          <a:prstGeom prst="straightConnector1">
            <a:avLst/>
          </a:prstGeom>
          <a:noFill/>
          <a:ln cap="flat" cmpd="sng" w="19050">
            <a:solidFill>
              <a:srgbClr val="000000"/>
            </a:solidFill>
            <a:prstDash val="solid"/>
            <a:round/>
            <a:headEnd len="med" w="med" type="none"/>
            <a:tailEnd len="med" w="med" type="triangle"/>
          </a:ln>
        </p:spPr>
      </p:cxnSp>
      <p:sp>
        <p:nvSpPr>
          <p:cNvPr id="363" name="Google Shape;363;p46"/>
          <p:cNvSpPr txBox="1"/>
          <p:nvPr/>
        </p:nvSpPr>
        <p:spPr>
          <a:xfrm>
            <a:off x="7124175" y="2394175"/>
            <a:ext cx="1474200" cy="628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 Sphere</a:t>
            </a:r>
            <a:endParaRPr>
              <a:latin typeface="Lato"/>
              <a:ea typeface="Lato"/>
              <a:cs typeface="Lato"/>
              <a:sym typeface="Lato"/>
            </a:endParaRPr>
          </a:p>
        </p:txBody>
      </p:sp>
      <p:graphicFrame>
        <p:nvGraphicFramePr>
          <p:cNvPr id="364" name="Google Shape;364;p46"/>
          <p:cNvGraphicFramePr/>
          <p:nvPr/>
        </p:nvGraphicFramePr>
        <p:xfrm>
          <a:off x="2925863" y="2040200"/>
          <a:ext cx="3000000" cy="3000000"/>
        </p:xfrm>
        <a:graphic>
          <a:graphicData uri="http://schemas.openxmlformats.org/drawingml/2006/table">
            <a:tbl>
              <a:tblPr>
                <a:noFill/>
                <a:tableStyleId>{7147B700-8CA4-4B1A-B456-1489759D17AC}</a:tableStyleId>
              </a:tblPr>
              <a:tblGrid>
                <a:gridCol w="2099150"/>
                <a:gridCol w="2099150"/>
              </a:tblGrid>
              <a:tr h="1336450">
                <a:tc>
                  <a:txBody>
                    <a:bodyPr/>
                    <a:lstStyle/>
                    <a:p>
                      <a:pPr indent="0" lvl="0" marL="0" rtl="0" algn="ctr">
                        <a:spcBef>
                          <a:spcPts val="0"/>
                        </a:spcBef>
                        <a:spcAft>
                          <a:spcPts val="0"/>
                        </a:spcAft>
                        <a:buNone/>
                      </a:pPr>
                      <a:r>
                        <a:rPr lang="en"/>
                        <a:t>Concepts</a:t>
                      </a:r>
                      <a:endParaRPr/>
                    </a:p>
                    <a:p>
                      <a:pPr indent="0" lvl="0" marL="0" rtl="0" algn="ctr">
                        <a:spcBef>
                          <a:spcPts val="0"/>
                        </a:spcBef>
                        <a:spcAft>
                          <a:spcPts val="0"/>
                        </a:spcAft>
                        <a:buNone/>
                      </a:pPr>
                      <a:r>
                        <a:rPr lang="en" sz="1100"/>
                        <a:t>(e.g colors, shape)</a:t>
                      </a:r>
                      <a:endParaRPr sz="1100"/>
                    </a:p>
                  </a:txBody>
                  <a:tcPr marT="91425" marB="91425" marR="91425" marL="91425" anchor="ctr">
                    <a:lnR cap="flat" cmpd="sng" w="9525">
                      <a:solidFill>
                        <a:srgbClr val="9E9E9E">
                          <a:alpha val="0"/>
                        </a:srgbClr>
                      </a:solidFill>
                      <a:prstDash val="solid"/>
                      <a:round/>
                      <a:headEnd len="sm" w="sm" type="none"/>
                      <a:tailEnd len="sm" w="sm" type="none"/>
                    </a:lnR>
                    <a:solidFill>
                      <a:srgbClr val="D8D8D8">
                        <a:alpha val="98310"/>
                      </a:srgbClr>
                    </a:solidFill>
                  </a:tcPr>
                </a:tc>
                <a:tc>
                  <a:txBody>
                    <a:bodyPr/>
                    <a:lstStyle/>
                    <a:p>
                      <a:pPr indent="0" lvl="0" marL="0" rtl="0" algn="ctr">
                        <a:spcBef>
                          <a:spcPts val="0"/>
                        </a:spcBef>
                        <a:spcAft>
                          <a:spcPts val="0"/>
                        </a:spcAft>
                        <a:buNone/>
                      </a:pPr>
                      <a:r>
                        <a:rPr lang="en"/>
                        <a:t>Reasoning</a:t>
                      </a:r>
                      <a:endParaRPr/>
                    </a:p>
                    <a:p>
                      <a:pPr indent="0" lvl="0" marL="0" rtl="0" algn="ctr">
                        <a:spcBef>
                          <a:spcPts val="0"/>
                        </a:spcBef>
                        <a:spcAft>
                          <a:spcPts val="0"/>
                        </a:spcAft>
                        <a:buNone/>
                      </a:pPr>
                      <a:r>
                        <a:rPr lang="en"/>
                        <a:t>(</a:t>
                      </a:r>
                      <a:r>
                        <a:rPr lang="en" sz="1100"/>
                        <a:t>e.g count)</a:t>
                      </a:r>
                      <a:endParaRPr sz="900"/>
                    </a:p>
                  </a:txBody>
                  <a:tcPr marT="91425" marB="91425" marR="91425" marL="91425" anchor="ctr">
                    <a:lnL cap="flat" cmpd="sng" w="9525">
                      <a:solidFill>
                        <a:srgbClr val="9E9E9E">
                          <a:alpha val="0"/>
                        </a:srgbClr>
                      </a:solidFill>
                      <a:prstDash val="solid"/>
                      <a:round/>
                      <a:headEnd len="sm" w="sm" type="none"/>
                      <a:tailEnd len="sm" w="sm" type="none"/>
                    </a:lnL>
                    <a:solidFill>
                      <a:srgbClr val="D8D8D8">
                        <a:alpha val="98310"/>
                      </a:srgbClr>
                    </a:solidFill>
                  </a:tcPr>
                </a:tc>
              </a:tr>
            </a:tbl>
          </a:graphicData>
        </a:graphic>
      </p:graphicFrame>
      <p:cxnSp>
        <p:nvCxnSpPr>
          <p:cNvPr id="365" name="Google Shape;365;p46"/>
          <p:cNvCxnSpPr>
            <a:stCxn id="360" idx="1"/>
          </p:cNvCxnSpPr>
          <p:nvPr/>
        </p:nvCxnSpPr>
        <p:spPr>
          <a:xfrm>
            <a:off x="4408575" y="2708425"/>
            <a:ext cx="1206900" cy="0"/>
          </a:xfrm>
          <a:prstGeom prst="straightConnector1">
            <a:avLst/>
          </a:prstGeom>
          <a:noFill/>
          <a:ln cap="flat" cmpd="sng" w="28575">
            <a:solidFill>
              <a:schemeClr val="dk2"/>
            </a:solidFill>
            <a:prstDash val="solid"/>
            <a:round/>
            <a:headEnd len="med" w="med" type="triangle"/>
            <a:tailEnd len="med" w="med" type="triangle"/>
          </a:ln>
        </p:spPr>
      </p:cxnSp>
      <p:sp>
        <p:nvSpPr>
          <p:cNvPr id="366" name="Google Shape;366;p46"/>
          <p:cNvSpPr txBox="1"/>
          <p:nvPr/>
        </p:nvSpPr>
        <p:spPr>
          <a:xfrm>
            <a:off x="4450475" y="2346775"/>
            <a:ext cx="1164900" cy="2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Lato"/>
                <a:ea typeface="Lato"/>
                <a:cs typeface="Lato"/>
                <a:sym typeface="Lato"/>
              </a:rPr>
              <a:t>Entangled</a:t>
            </a:r>
            <a:endParaRPr>
              <a:solidFill>
                <a:schemeClr val="accent3"/>
              </a:solidFill>
              <a:latin typeface="Lato"/>
              <a:ea typeface="Lato"/>
              <a:cs typeface="Lato"/>
              <a:sym typeface="Lato"/>
            </a:endParaRPr>
          </a:p>
        </p:txBody>
      </p:sp>
      <p:graphicFrame>
        <p:nvGraphicFramePr>
          <p:cNvPr id="367" name="Google Shape;367;p46"/>
          <p:cNvGraphicFramePr/>
          <p:nvPr/>
        </p:nvGraphicFramePr>
        <p:xfrm>
          <a:off x="2933763" y="2040200"/>
          <a:ext cx="3000000" cy="3000000"/>
        </p:xfrm>
        <a:graphic>
          <a:graphicData uri="http://schemas.openxmlformats.org/drawingml/2006/table">
            <a:tbl>
              <a:tblPr>
                <a:noFill/>
                <a:tableStyleId>{7147B700-8CA4-4B1A-B456-1489759D17AC}</a:tableStyleId>
              </a:tblPr>
              <a:tblGrid>
                <a:gridCol w="2099150"/>
                <a:gridCol w="2099150"/>
              </a:tblGrid>
              <a:tr h="1336450">
                <a:tc>
                  <a:txBody>
                    <a:bodyPr/>
                    <a:lstStyle/>
                    <a:p>
                      <a:pPr indent="0" lvl="0" marL="0" rtl="0" algn="ctr">
                        <a:spcBef>
                          <a:spcPts val="0"/>
                        </a:spcBef>
                        <a:spcAft>
                          <a:spcPts val="0"/>
                        </a:spcAft>
                        <a:buNone/>
                      </a:pPr>
                      <a:r>
                        <a:rPr lang="en"/>
                        <a:t>Neural net</a:t>
                      </a:r>
                      <a:br>
                        <a:rPr lang="en"/>
                      </a:br>
                      <a:r>
                        <a:rPr lang="en" sz="1100">
                          <a:solidFill>
                            <a:srgbClr val="222222"/>
                          </a:solidFill>
                        </a:rPr>
                        <a:t>Identify</a:t>
                      </a:r>
                      <a:r>
                        <a:rPr lang="en" sz="1100">
                          <a:solidFill>
                            <a:schemeClr val="accent3"/>
                          </a:solidFill>
                        </a:rPr>
                        <a:t> objects </a:t>
                      </a:r>
                      <a:r>
                        <a:rPr lang="en" sz="1100">
                          <a:solidFill>
                            <a:srgbClr val="222222"/>
                          </a:solidFill>
                        </a:rPr>
                        <a:t>and their </a:t>
                      </a:r>
                      <a:r>
                        <a:rPr lang="en" sz="1100">
                          <a:solidFill>
                            <a:schemeClr val="accent3"/>
                          </a:solidFill>
                        </a:rPr>
                        <a:t>properties</a:t>
                      </a:r>
                      <a:endParaRPr sz="800">
                        <a:solidFill>
                          <a:schemeClr val="accent3"/>
                        </a:solidFill>
                      </a:endParaRPr>
                    </a:p>
                  </a:txBody>
                  <a:tcPr marT="91425" marB="91425" marR="91425" marL="914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D8D8D8">
                        <a:alpha val="98310"/>
                      </a:srgbClr>
                    </a:solidFill>
                  </a:tcPr>
                </a:tc>
                <a:tc>
                  <a:txBody>
                    <a:bodyPr/>
                    <a:lstStyle/>
                    <a:p>
                      <a:pPr indent="0" lvl="0" marL="0" rtl="0" algn="ctr">
                        <a:spcBef>
                          <a:spcPts val="0"/>
                        </a:spcBef>
                        <a:spcAft>
                          <a:spcPts val="0"/>
                        </a:spcAft>
                        <a:buNone/>
                      </a:pPr>
                      <a:r>
                        <a:rPr lang="en"/>
                        <a:t>Symbolic</a:t>
                      </a:r>
                      <a:br>
                        <a:rPr lang="en"/>
                      </a:br>
                      <a:r>
                        <a:rPr lang="en" sz="1100">
                          <a:solidFill>
                            <a:schemeClr val="accent3"/>
                          </a:solidFill>
                        </a:rPr>
                        <a:t>Reason</a:t>
                      </a:r>
                      <a:r>
                        <a:rPr lang="en" sz="1100"/>
                        <a:t> (Queries, data manipulation... )</a:t>
                      </a:r>
                      <a:endParaRPr sz="600"/>
                    </a:p>
                  </a:txBody>
                  <a:tcPr marT="91425" marB="91425" marR="91425" marL="914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D8D8D8">
                        <a:alpha val="98310"/>
                      </a:srgbClr>
                    </a:solidFill>
                  </a:tcPr>
                </a:tc>
              </a:tr>
            </a:tbl>
          </a:graphicData>
        </a:graphic>
      </p:graphicFrame>
      <p:cxnSp>
        <p:nvCxnSpPr>
          <p:cNvPr id="368" name="Google Shape;368;p46"/>
          <p:cNvCxnSpPr/>
          <p:nvPr/>
        </p:nvCxnSpPr>
        <p:spPr>
          <a:xfrm>
            <a:off x="2732325" y="2708425"/>
            <a:ext cx="435900" cy="0"/>
          </a:xfrm>
          <a:prstGeom prst="straightConnector1">
            <a:avLst/>
          </a:prstGeom>
          <a:noFill/>
          <a:ln cap="flat" cmpd="sng" w="19050">
            <a:solidFill>
              <a:schemeClr val="dk2"/>
            </a:solidFill>
            <a:prstDash val="solid"/>
            <a:round/>
            <a:headEnd len="med" w="med" type="none"/>
            <a:tailEnd len="med" w="med" type="triangle"/>
          </a:ln>
        </p:spPr>
      </p:cxnSp>
      <p:cxnSp>
        <p:nvCxnSpPr>
          <p:cNvPr id="369" name="Google Shape;369;p46"/>
          <p:cNvCxnSpPr/>
          <p:nvPr/>
        </p:nvCxnSpPr>
        <p:spPr>
          <a:xfrm>
            <a:off x="6920400" y="2708425"/>
            <a:ext cx="435900" cy="0"/>
          </a:xfrm>
          <a:prstGeom prst="straightConnector1">
            <a:avLst/>
          </a:prstGeom>
          <a:noFill/>
          <a:ln cap="flat" cmpd="sng" w="19050">
            <a:solidFill>
              <a:schemeClr val="dk2"/>
            </a:solidFill>
            <a:prstDash val="solid"/>
            <a:round/>
            <a:headEnd len="med" w="med" type="none"/>
            <a:tailEnd len="med" w="med" type="triangle"/>
          </a:ln>
        </p:spPr>
      </p:cxnSp>
      <p:cxnSp>
        <p:nvCxnSpPr>
          <p:cNvPr id="370" name="Google Shape;370;p46"/>
          <p:cNvCxnSpPr/>
          <p:nvPr/>
        </p:nvCxnSpPr>
        <p:spPr>
          <a:xfrm>
            <a:off x="4848988" y="2708425"/>
            <a:ext cx="435900" cy="0"/>
          </a:xfrm>
          <a:prstGeom prst="straightConnector1">
            <a:avLst/>
          </a:prstGeom>
          <a:noFill/>
          <a:ln cap="flat" cmpd="sng" w="19050">
            <a:solidFill>
              <a:schemeClr val="dk2"/>
            </a:solidFill>
            <a:prstDash val="solid"/>
            <a:round/>
            <a:headEnd len="med" w="med" type="none"/>
            <a:tailEnd len="med" w="med" type="triangle"/>
          </a:ln>
        </p:spPr>
      </p:cxnSp>
      <p:sp>
        <p:nvSpPr>
          <p:cNvPr id="371" name="Google Shape;371;p46"/>
          <p:cNvSpPr txBox="1"/>
          <p:nvPr/>
        </p:nvSpPr>
        <p:spPr>
          <a:xfrm>
            <a:off x="893700" y="3704525"/>
            <a:ext cx="2032200" cy="11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NMN [Andreas et al., 2016] IEP [Johnson et al., 2017] FiLM [Perez et al., 2018], MAC [Hudson &amp; Manning, 2018] Stack-NMN [Hu et al., 2018] TbD [Mascharka et al. 2018]</a:t>
            </a:r>
            <a:endParaRPr sz="1000">
              <a:latin typeface="Lato"/>
              <a:ea typeface="Lato"/>
              <a:cs typeface="Lato"/>
              <a:sym typeface="Lato"/>
            </a:endParaRPr>
          </a:p>
        </p:txBody>
      </p:sp>
      <p:sp>
        <p:nvSpPr>
          <p:cNvPr id="372" name="Google Shape;372;p46"/>
          <p:cNvSpPr txBox="1"/>
          <p:nvPr>
            <p:ph type="title"/>
          </p:nvPr>
        </p:nvSpPr>
        <p:spPr>
          <a:xfrm>
            <a:off x="247200" y="90200"/>
            <a:ext cx="8649600" cy="47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000000"/>
                </a:solidFill>
              </a:rPr>
              <a:t>Neural-Symbolic VQA: Disentangling Reasoning from Vision and Language Understanding</a:t>
            </a:r>
            <a:endParaRPr sz="1200">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7"/>
          <p:cNvPicPr preferRelativeResize="0"/>
          <p:nvPr/>
        </p:nvPicPr>
        <p:blipFill>
          <a:blip r:embed="rId3">
            <a:alphaModFix/>
          </a:blip>
          <a:stretch>
            <a:fillRect/>
          </a:stretch>
        </p:blipFill>
        <p:spPr>
          <a:xfrm>
            <a:off x="0" y="583924"/>
            <a:ext cx="9144000" cy="3975652"/>
          </a:xfrm>
          <a:prstGeom prst="rect">
            <a:avLst/>
          </a:prstGeom>
          <a:noFill/>
          <a:ln>
            <a:noFill/>
          </a:ln>
        </p:spPr>
      </p:pic>
      <p:sp>
        <p:nvSpPr>
          <p:cNvPr id="378" name="Google Shape;378;p47"/>
          <p:cNvSpPr txBox="1"/>
          <p:nvPr>
            <p:ph type="title"/>
          </p:nvPr>
        </p:nvSpPr>
        <p:spPr>
          <a:xfrm>
            <a:off x="247200" y="90200"/>
            <a:ext cx="8649600" cy="47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000000"/>
                </a:solidFill>
              </a:rPr>
              <a:t>Neural-Symbolic VQA: Disentangling Reasoning from Vision and Language Understanding</a:t>
            </a:r>
            <a:endParaRPr sz="12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8"/>
          <p:cNvPicPr preferRelativeResize="0"/>
          <p:nvPr/>
        </p:nvPicPr>
        <p:blipFill>
          <a:blip r:embed="rId3">
            <a:alphaModFix/>
          </a:blip>
          <a:stretch>
            <a:fillRect/>
          </a:stretch>
        </p:blipFill>
        <p:spPr>
          <a:xfrm>
            <a:off x="0" y="583924"/>
            <a:ext cx="9144000" cy="3975652"/>
          </a:xfrm>
          <a:prstGeom prst="rect">
            <a:avLst/>
          </a:prstGeom>
          <a:noFill/>
          <a:ln>
            <a:noFill/>
          </a:ln>
        </p:spPr>
      </p:pic>
      <p:sp>
        <p:nvSpPr>
          <p:cNvPr id="384" name="Google Shape;384;p48"/>
          <p:cNvSpPr txBox="1"/>
          <p:nvPr>
            <p:ph type="title"/>
          </p:nvPr>
        </p:nvSpPr>
        <p:spPr>
          <a:xfrm>
            <a:off x="247200" y="90200"/>
            <a:ext cx="8649600" cy="47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000000"/>
                </a:solidFill>
              </a:rPr>
              <a:t>Neural-Symbolic VQA: Disentangling Reasoning from Vision and Language Understanding</a:t>
            </a:r>
            <a:endParaRPr sz="1200">
              <a:solidFill>
                <a:srgbClr val="000000"/>
              </a:solidFill>
            </a:endParaRPr>
          </a:p>
        </p:txBody>
      </p:sp>
      <p:graphicFrame>
        <p:nvGraphicFramePr>
          <p:cNvPr id="385" name="Google Shape;385;p48"/>
          <p:cNvGraphicFramePr/>
          <p:nvPr/>
        </p:nvGraphicFramePr>
        <p:xfrm>
          <a:off x="68250" y="845550"/>
          <a:ext cx="3000000" cy="3000000"/>
        </p:xfrm>
        <a:graphic>
          <a:graphicData uri="http://schemas.openxmlformats.org/drawingml/2006/table">
            <a:tbl>
              <a:tblPr>
                <a:noFill/>
                <a:tableStyleId>{7147B700-8CA4-4B1A-B456-1489759D17AC}</a:tableStyleId>
              </a:tblPr>
              <a:tblGrid>
                <a:gridCol w="4478600"/>
                <a:gridCol w="4478600"/>
              </a:tblGrid>
              <a:tr h="2011175">
                <a:tc>
                  <a:txBody>
                    <a:bodyPr/>
                    <a:lstStyle/>
                    <a:p>
                      <a:pPr indent="0" lvl="0" marL="0" rtl="0" algn="ctr">
                        <a:spcBef>
                          <a:spcPts val="0"/>
                        </a:spcBef>
                        <a:spcAft>
                          <a:spcPts val="0"/>
                        </a:spcAft>
                        <a:buNone/>
                      </a:pPr>
                      <a:r>
                        <a:rPr b="1" lang="en" sz="2200">
                          <a:solidFill>
                            <a:schemeClr val="lt1"/>
                          </a:solidFill>
                        </a:rPr>
                        <a:t>Vision CNN</a:t>
                      </a:r>
                      <a:endParaRPr b="1" sz="2200">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ECEFD">
                        <a:alpha val="96630"/>
                      </a:srgbClr>
                    </a:solidFill>
                  </a:tcPr>
                </a:tc>
                <a:tc>
                  <a:txBody>
                    <a:bodyPr/>
                    <a:lstStyle/>
                    <a:p>
                      <a:pPr indent="0" lvl="0" marL="0" rtl="0" algn="ctr">
                        <a:spcBef>
                          <a:spcPts val="0"/>
                        </a:spcBef>
                        <a:spcAft>
                          <a:spcPts val="0"/>
                        </a:spcAft>
                        <a:buNone/>
                      </a:pPr>
                      <a:r>
                        <a:rPr b="1" lang="en" sz="2200">
                          <a:solidFill>
                            <a:schemeClr val="lt1"/>
                          </a:solidFill>
                        </a:rPr>
                        <a:t>Structured </a:t>
                      </a:r>
                      <a:endParaRPr b="1" sz="2200">
                        <a:solidFill>
                          <a:schemeClr val="lt1"/>
                        </a:solidFill>
                      </a:endParaRPr>
                    </a:p>
                    <a:p>
                      <a:pPr indent="0" lvl="0" marL="0" rtl="0" algn="ctr">
                        <a:spcBef>
                          <a:spcPts val="0"/>
                        </a:spcBef>
                        <a:spcAft>
                          <a:spcPts val="0"/>
                        </a:spcAft>
                        <a:buNone/>
                      </a:pPr>
                      <a:r>
                        <a:rPr b="1" lang="en" sz="2200">
                          <a:solidFill>
                            <a:schemeClr val="lt1"/>
                          </a:solidFill>
                        </a:rPr>
                        <a:t>Representation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2185C5">
                        <a:alpha val="94380"/>
                      </a:srgbClr>
                    </a:solidFill>
                  </a:tcPr>
                </a:tc>
              </a:tr>
              <a:tr h="2011175">
                <a:tc>
                  <a:txBody>
                    <a:bodyPr/>
                    <a:lstStyle/>
                    <a:p>
                      <a:pPr indent="0" lvl="0" marL="0" rtl="0" algn="ctr">
                        <a:spcBef>
                          <a:spcPts val="0"/>
                        </a:spcBef>
                        <a:spcAft>
                          <a:spcPts val="0"/>
                        </a:spcAft>
                        <a:buNone/>
                      </a:pPr>
                      <a:r>
                        <a:rPr b="1" lang="en" sz="2200">
                          <a:solidFill>
                            <a:schemeClr val="lt1"/>
                          </a:solidFill>
                        </a:rPr>
                        <a:t>Language (RNN)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715">
                        <a:alpha val="95510"/>
                      </a:srgbClr>
                    </a:solidFill>
                  </a:tcPr>
                </a:tc>
                <a:tc>
                  <a:txBody>
                    <a:bodyPr/>
                    <a:lstStyle/>
                    <a:p>
                      <a:pPr indent="0" lvl="0" marL="0" rtl="0" algn="ctr">
                        <a:spcBef>
                          <a:spcPts val="0"/>
                        </a:spcBef>
                        <a:spcAft>
                          <a:spcPts val="0"/>
                        </a:spcAft>
                        <a:buNone/>
                      </a:pPr>
                      <a:r>
                        <a:rPr b="1" lang="en" sz="2200">
                          <a:solidFill>
                            <a:schemeClr val="lt1"/>
                          </a:solidFill>
                        </a:rPr>
                        <a:t>Symbolic</a:t>
                      </a:r>
                      <a:endParaRPr b="1" sz="2200">
                        <a:solidFill>
                          <a:schemeClr val="lt1"/>
                        </a:solidFill>
                      </a:endParaRPr>
                    </a:p>
                    <a:p>
                      <a:pPr indent="0" lvl="0" marL="0" rtl="0" algn="ctr">
                        <a:spcBef>
                          <a:spcPts val="0"/>
                        </a:spcBef>
                        <a:spcAft>
                          <a:spcPts val="0"/>
                        </a:spcAft>
                        <a:buNone/>
                      </a:pPr>
                      <a:r>
                        <a:rPr b="1" lang="en" sz="2200">
                          <a:solidFill>
                            <a:schemeClr val="lt1"/>
                          </a:solidFill>
                        </a:rPr>
                        <a:t>Program</a:t>
                      </a:r>
                      <a:endParaRPr b="1" sz="2200">
                        <a:solidFill>
                          <a:schemeClr val="lt1"/>
                        </a:solidFill>
                      </a:endParaRPr>
                    </a:p>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20253">
                        <a:alpha val="95510"/>
                      </a:srgbClr>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9"/>
          <p:cNvPicPr preferRelativeResize="0"/>
          <p:nvPr/>
        </p:nvPicPr>
        <p:blipFill>
          <a:blip r:embed="rId3">
            <a:alphaModFix/>
          </a:blip>
          <a:stretch>
            <a:fillRect/>
          </a:stretch>
        </p:blipFill>
        <p:spPr>
          <a:xfrm>
            <a:off x="0" y="583924"/>
            <a:ext cx="9144000" cy="3975652"/>
          </a:xfrm>
          <a:prstGeom prst="rect">
            <a:avLst/>
          </a:prstGeom>
          <a:noFill/>
          <a:ln>
            <a:noFill/>
          </a:ln>
        </p:spPr>
      </p:pic>
      <p:sp>
        <p:nvSpPr>
          <p:cNvPr id="391" name="Google Shape;391;p49"/>
          <p:cNvSpPr txBox="1"/>
          <p:nvPr>
            <p:ph type="title"/>
          </p:nvPr>
        </p:nvSpPr>
        <p:spPr>
          <a:xfrm>
            <a:off x="247200" y="90200"/>
            <a:ext cx="8649600" cy="47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000000"/>
                </a:solidFill>
              </a:rPr>
              <a:t>Neural-Symbolic VQA: Disentangling Reasoning from Vision and Language Understanding</a:t>
            </a:r>
            <a:endParaRPr sz="1200">
              <a:solidFill>
                <a:srgbClr val="000000"/>
              </a:solidFill>
            </a:endParaRPr>
          </a:p>
        </p:txBody>
      </p:sp>
      <p:graphicFrame>
        <p:nvGraphicFramePr>
          <p:cNvPr id="392" name="Google Shape;392;p49"/>
          <p:cNvGraphicFramePr/>
          <p:nvPr/>
        </p:nvGraphicFramePr>
        <p:xfrm>
          <a:off x="68250" y="845550"/>
          <a:ext cx="3000000" cy="3000000"/>
        </p:xfrm>
        <a:graphic>
          <a:graphicData uri="http://schemas.openxmlformats.org/drawingml/2006/table">
            <a:tbl>
              <a:tblPr>
                <a:noFill/>
                <a:tableStyleId>{7147B700-8CA4-4B1A-B456-1489759D17AC}</a:tableStyleId>
              </a:tblPr>
              <a:tblGrid>
                <a:gridCol w="4478600"/>
                <a:gridCol w="4478600"/>
              </a:tblGrid>
              <a:tr h="2011175">
                <a:tc>
                  <a:txBody>
                    <a:bodyPr/>
                    <a:lstStyle/>
                    <a:p>
                      <a:pPr indent="0" lvl="0" marL="0" rtl="0" algn="ctr">
                        <a:spcBef>
                          <a:spcPts val="0"/>
                        </a:spcBef>
                        <a:spcAft>
                          <a:spcPts val="0"/>
                        </a:spcAft>
                        <a:buNone/>
                      </a:pPr>
                      <a:r>
                        <a:rPr b="1" lang="en" sz="2200">
                          <a:solidFill>
                            <a:schemeClr val="lt1"/>
                          </a:solidFill>
                        </a:rPr>
                        <a:t>Vision CNN</a:t>
                      </a:r>
                      <a:endParaRPr b="1" sz="2200">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ECEFD">
                        <a:alpha val="96630"/>
                      </a:srgbClr>
                    </a:solidFill>
                  </a:tcPr>
                </a:tc>
                <a:tc>
                  <a:txBody>
                    <a:bodyPr/>
                    <a:lstStyle/>
                    <a:p>
                      <a:pPr indent="0" lvl="0" marL="0" rtl="0" algn="ctr">
                        <a:spcBef>
                          <a:spcPts val="0"/>
                        </a:spcBef>
                        <a:spcAft>
                          <a:spcPts val="0"/>
                        </a:spcAft>
                        <a:buNone/>
                      </a:pPr>
                      <a:r>
                        <a:rPr b="1" lang="en" sz="2200">
                          <a:solidFill>
                            <a:schemeClr val="lt1"/>
                          </a:solidFill>
                        </a:rPr>
                        <a:t>Structured </a:t>
                      </a:r>
                      <a:endParaRPr b="1" sz="2200">
                        <a:solidFill>
                          <a:schemeClr val="lt1"/>
                        </a:solidFill>
                      </a:endParaRPr>
                    </a:p>
                    <a:p>
                      <a:pPr indent="0" lvl="0" marL="0" rtl="0" algn="ctr">
                        <a:spcBef>
                          <a:spcPts val="0"/>
                        </a:spcBef>
                        <a:spcAft>
                          <a:spcPts val="0"/>
                        </a:spcAft>
                        <a:buNone/>
                      </a:pPr>
                      <a:r>
                        <a:rPr b="1" lang="en" sz="2200">
                          <a:solidFill>
                            <a:schemeClr val="lt1"/>
                          </a:solidFill>
                        </a:rPr>
                        <a:t>Representation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2185C5">
                        <a:alpha val="94380"/>
                      </a:srgbClr>
                    </a:solidFill>
                  </a:tcPr>
                </a:tc>
              </a:tr>
              <a:tr h="2011175">
                <a:tc>
                  <a:txBody>
                    <a:bodyPr/>
                    <a:lstStyle/>
                    <a:p>
                      <a:pPr indent="0" lvl="0" marL="0" rtl="0" algn="ctr">
                        <a:spcBef>
                          <a:spcPts val="0"/>
                        </a:spcBef>
                        <a:spcAft>
                          <a:spcPts val="0"/>
                        </a:spcAft>
                        <a:buNone/>
                      </a:pPr>
                      <a:r>
                        <a:rPr b="1" lang="en" sz="2200">
                          <a:solidFill>
                            <a:schemeClr val="lt1"/>
                          </a:solidFill>
                        </a:rPr>
                        <a:t>Language (RNN)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715">
                        <a:alpha val="95510"/>
                      </a:srgbClr>
                    </a:solidFill>
                  </a:tcPr>
                </a:tc>
                <a:tc>
                  <a:txBody>
                    <a:bodyPr/>
                    <a:lstStyle/>
                    <a:p>
                      <a:pPr indent="0" lvl="0" marL="0" rtl="0" algn="ctr">
                        <a:spcBef>
                          <a:spcPts val="0"/>
                        </a:spcBef>
                        <a:spcAft>
                          <a:spcPts val="0"/>
                        </a:spcAft>
                        <a:buNone/>
                      </a:pPr>
                      <a:r>
                        <a:rPr b="1" lang="en" sz="2200">
                          <a:solidFill>
                            <a:schemeClr val="lt1"/>
                          </a:solidFill>
                        </a:rPr>
                        <a:t>Symbolic</a:t>
                      </a:r>
                      <a:endParaRPr b="1" sz="2200">
                        <a:solidFill>
                          <a:schemeClr val="lt1"/>
                        </a:solidFill>
                      </a:endParaRPr>
                    </a:p>
                    <a:p>
                      <a:pPr indent="0" lvl="0" marL="0" rtl="0" algn="ctr">
                        <a:spcBef>
                          <a:spcPts val="0"/>
                        </a:spcBef>
                        <a:spcAft>
                          <a:spcPts val="0"/>
                        </a:spcAft>
                        <a:buNone/>
                      </a:pPr>
                      <a:r>
                        <a:rPr b="1" lang="en" sz="2200">
                          <a:solidFill>
                            <a:schemeClr val="lt1"/>
                          </a:solidFill>
                        </a:rPr>
                        <a:t>Program</a:t>
                      </a:r>
                      <a:endParaRPr b="1" sz="2200">
                        <a:solidFill>
                          <a:schemeClr val="lt1"/>
                        </a:solidFill>
                      </a:endParaRPr>
                    </a:p>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20253">
                        <a:alpha val="95510"/>
                      </a:srgbClr>
                    </a:solidFill>
                  </a:tcPr>
                </a:tc>
              </a:tr>
            </a:tbl>
          </a:graphicData>
        </a:graphic>
      </p:graphicFrame>
      <p:cxnSp>
        <p:nvCxnSpPr>
          <p:cNvPr id="393" name="Google Shape;393;p49"/>
          <p:cNvCxnSpPr/>
          <p:nvPr/>
        </p:nvCxnSpPr>
        <p:spPr>
          <a:xfrm>
            <a:off x="4287050" y="1895700"/>
            <a:ext cx="519600" cy="0"/>
          </a:xfrm>
          <a:prstGeom prst="straightConnector1">
            <a:avLst/>
          </a:prstGeom>
          <a:noFill/>
          <a:ln cap="flat" cmpd="sng" w="38100">
            <a:solidFill>
              <a:srgbClr val="000000"/>
            </a:solidFill>
            <a:prstDash val="solid"/>
            <a:round/>
            <a:headEnd len="med" w="med" type="none"/>
            <a:tailEnd len="med" w="med" type="triangle"/>
          </a:ln>
        </p:spPr>
      </p:cxnSp>
      <p:cxnSp>
        <p:nvCxnSpPr>
          <p:cNvPr id="394" name="Google Shape;394;p49"/>
          <p:cNvCxnSpPr/>
          <p:nvPr/>
        </p:nvCxnSpPr>
        <p:spPr>
          <a:xfrm>
            <a:off x="0" y="1895700"/>
            <a:ext cx="519600" cy="0"/>
          </a:xfrm>
          <a:prstGeom prst="straightConnector1">
            <a:avLst/>
          </a:prstGeom>
          <a:noFill/>
          <a:ln cap="flat" cmpd="sng" w="38100">
            <a:solidFill>
              <a:srgbClr val="000000"/>
            </a:solidFill>
            <a:prstDash val="solid"/>
            <a:round/>
            <a:headEnd len="med" w="med" type="none"/>
            <a:tailEnd len="med" w="med" type="triangle"/>
          </a:ln>
        </p:spPr>
      </p:cxnSp>
      <p:cxnSp>
        <p:nvCxnSpPr>
          <p:cNvPr id="395" name="Google Shape;395;p49"/>
          <p:cNvCxnSpPr/>
          <p:nvPr/>
        </p:nvCxnSpPr>
        <p:spPr>
          <a:xfrm>
            <a:off x="0" y="3883625"/>
            <a:ext cx="519600" cy="0"/>
          </a:xfrm>
          <a:prstGeom prst="straightConnector1">
            <a:avLst/>
          </a:prstGeom>
          <a:noFill/>
          <a:ln cap="flat" cmpd="sng" w="38100">
            <a:solidFill>
              <a:srgbClr val="000000"/>
            </a:solidFill>
            <a:prstDash val="solid"/>
            <a:round/>
            <a:headEnd len="med" w="med" type="none"/>
            <a:tailEnd len="med" w="med" type="triangle"/>
          </a:ln>
        </p:spPr>
      </p:cxnSp>
      <p:cxnSp>
        <p:nvCxnSpPr>
          <p:cNvPr id="396" name="Google Shape;396;p49"/>
          <p:cNvCxnSpPr/>
          <p:nvPr/>
        </p:nvCxnSpPr>
        <p:spPr>
          <a:xfrm>
            <a:off x="4312200" y="3883625"/>
            <a:ext cx="519600" cy="0"/>
          </a:xfrm>
          <a:prstGeom prst="straightConnector1">
            <a:avLst/>
          </a:prstGeom>
          <a:noFill/>
          <a:ln cap="flat" cmpd="sng" w="38100">
            <a:solidFill>
              <a:srgbClr val="000000"/>
            </a:solidFill>
            <a:prstDash val="solid"/>
            <a:round/>
            <a:headEnd len="med" w="med" type="none"/>
            <a:tailEnd len="med" w="med" type="triangle"/>
          </a:ln>
        </p:spPr>
      </p:cxnSp>
      <p:cxnSp>
        <p:nvCxnSpPr>
          <p:cNvPr id="397" name="Google Shape;397;p49"/>
          <p:cNvCxnSpPr/>
          <p:nvPr/>
        </p:nvCxnSpPr>
        <p:spPr>
          <a:xfrm>
            <a:off x="8624400" y="3883625"/>
            <a:ext cx="519600" cy="0"/>
          </a:xfrm>
          <a:prstGeom prst="straightConnector1">
            <a:avLst/>
          </a:prstGeom>
          <a:noFill/>
          <a:ln cap="flat" cmpd="sng" w="38100">
            <a:solidFill>
              <a:srgbClr val="000000"/>
            </a:solidFill>
            <a:prstDash val="solid"/>
            <a:round/>
            <a:headEnd len="med" w="med" type="none"/>
            <a:tailEnd len="med" w="med" type="triangle"/>
          </a:ln>
        </p:spPr>
      </p:cxnSp>
      <p:cxnSp>
        <p:nvCxnSpPr>
          <p:cNvPr id="398" name="Google Shape;398;p49"/>
          <p:cNvCxnSpPr/>
          <p:nvPr/>
        </p:nvCxnSpPr>
        <p:spPr>
          <a:xfrm rot="5400000">
            <a:off x="6509650" y="2856725"/>
            <a:ext cx="519600" cy="0"/>
          </a:xfrm>
          <a:prstGeom prst="straightConnector1">
            <a:avLst/>
          </a:prstGeom>
          <a:noFill/>
          <a:ln cap="flat" cmpd="sng" w="38100">
            <a:solidFill>
              <a:srgbClr val="000000"/>
            </a:solidFill>
            <a:prstDash val="solid"/>
            <a:round/>
            <a:headEnd len="med" w="med" type="none"/>
            <a:tailEnd len="med" w="med" type="triangle"/>
          </a:ln>
        </p:spPr>
      </p:cxnSp>
      <p:sp>
        <p:nvSpPr>
          <p:cNvPr id="399" name="Google Shape;399;p49"/>
          <p:cNvSpPr txBox="1"/>
          <p:nvPr/>
        </p:nvSpPr>
        <p:spPr>
          <a:xfrm>
            <a:off x="68250" y="1317350"/>
            <a:ext cx="9471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Input image</a:t>
            </a:r>
            <a:endParaRPr sz="1200">
              <a:latin typeface="Lato"/>
              <a:ea typeface="Lato"/>
              <a:cs typeface="Lato"/>
              <a:sym typeface="Lato"/>
            </a:endParaRPr>
          </a:p>
        </p:txBody>
      </p:sp>
      <p:sp>
        <p:nvSpPr>
          <p:cNvPr id="400" name="Google Shape;400;p49"/>
          <p:cNvSpPr txBox="1"/>
          <p:nvPr/>
        </p:nvSpPr>
        <p:spPr>
          <a:xfrm>
            <a:off x="-13200" y="3116525"/>
            <a:ext cx="11100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Query in natural language</a:t>
            </a:r>
            <a:endParaRPr sz="1200">
              <a:latin typeface="Lato"/>
              <a:ea typeface="Lato"/>
              <a:cs typeface="Lato"/>
              <a:sym typeface="Lato"/>
            </a:endParaRPr>
          </a:p>
        </p:txBody>
      </p:sp>
      <p:sp>
        <p:nvSpPr>
          <p:cNvPr id="401" name="Google Shape;401;p49"/>
          <p:cNvSpPr txBox="1"/>
          <p:nvPr/>
        </p:nvSpPr>
        <p:spPr>
          <a:xfrm>
            <a:off x="8314200" y="3403925"/>
            <a:ext cx="947100" cy="47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Answer</a:t>
            </a:r>
            <a:endParaRPr sz="12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0"/>
          <p:cNvPicPr preferRelativeResize="0"/>
          <p:nvPr/>
        </p:nvPicPr>
        <p:blipFill>
          <a:blip r:embed="rId3">
            <a:alphaModFix/>
          </a:blip>
          <a:stretch>
            <a:fillRect/>
          </a:stretch>
        </p:blipFill>
        <p:spPr>
          <a:xfrm>
            <a:off x="152400" y="152400"/>
            <a:ext cx="8839199" cy="39637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 Background</a:t>
            </a:r>
            <a:endParaRPr/>
          </a:p>
        </p:txBody>
      </p:sp>
      <p:sp>
        <p:nvSpPr>
          <p:cNvPr id="116" name="Google Shape;116;p15"/>
          <p:cNvSpPr txBox="1"/>
          <p:nvPr>
            <p:ph idx="1" type="body"/>
          </p:nvPr>
        </p:nvSpPr>
        <p:spPr>
          <a:xfrm>
            <a:off x="893700" y="1200150"/>
            <a:ext cx="6462600" cy="3848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Different approaches to AI: including Symbolic AI and Neural Networks</a:t>
            </a:r>
            <a:br>
              <a:rPr lang="en" sz="1400"/>
            </a:br>
            <a:endParaRPr sz="1400"/>
          </a:p>
          <a:p>
            <a:pPr indent="-317500" lvl="0" marL="457200" rtl="0" algn="l">
              <a:lnSpc>
                <a:spcPct val="115000"/>
              </a:lnSpc>
              <a:spcBef>
                <a:spcPts val="0"/>
              </a:spcBef>
              <a:spcAft>
                <a:spcPts val="0"/>
              </a:spcAft>
              <a:buSzPts val="1400"/>
              <a:buChar char="●"/>
            </a:pPr>
            <a:r>
              <a:rPr lang="en" sz="1400"/>
              <a:t>Both Symbolic AI and Neural networks were  started in the 1960s.</a:t>
            </a:r>
            <a:br>
              <a:rPr lang="en" sz="1400"/>
            </a:br>
            <a:endParaRPr sz="1400"/>
          </a:p>
          <a:p>
            <a:pPr indent="-317500" lvl="0" marL="457200" rtl="0" algn="l">
              <a:lnSpc>
                <a:spcPct val="115000"/>
              </a:lnSpc>
              <a:spcBef>
                <a:spcPts val="0"/>
              </a:spcBef>
              <a:spcAft>
                <a:spcPts val="0"/>
              </a:spcAft>
              <a:buSzPts val="1400"/>
              <a:buChar char="●"/>
            </a:pPr>
            <a:r>
              <a:rPr lang="en" sz="1400"/>
              <a:t>Both have undergone AI winters.</a:t>
            </a:r>
            <a:br>
              <a:rPr lang="en" sz="1400"/>
            </a:br>
            <a:endParaRPr sz="1400"/>
          </a:p>
          <a:p>
            <a:pPr indent="-317500" lvl="0" marL="457200" rtl="0" algn="l">
              <a:lnSpc>
                <a:spcPct val="115000"/>
              </a:lnSpc>
              <a:spcBef>
                <a:spcPts val="0"/>
              </a:spcBef>
              <a:spcAft>
                <a:spcPts val="0"/>
              </a:spcAft>
              <a:buSzPts val="1400"/>
              <a:buChar char="●"/>
            </a:pPr>
            <a:r>
              <a:rPr lang="en" sz="1400"/>
              <a:t>Symbolic AI gained success in the 70 - 90s but struggled since then.</a:t>
            </a:r>
            <a:br>
              <a:rPr lang="en" sz="1400"/>
            </a:br>
            <a:endParaRPr sz="1400"/>
          </a:p>
          <a:p>
            <a:pPr indent="-317500" lvl="0" marL="457200" rtl="0" algn="l">
              <a:lnSpc>
                <a:spcPct val="115000"/>
              </a:lnSpc>
              <a:spcBef>
                <a:spcPts val="0"/>
              </a:spcBef>
              <a:spcAft>
                <a:spcPts val="0"/>
              </a:spcAft>
              <a:buSzPts val="1400"/>
              <a:buChar char="●"/>
            </a:pPr>
            <a:r>
              <a:rPr lang="en" sz="1400"/>
              <a:t>Neural networks were largely dismissed because they were inefficient and required compute resources that weren’t available at the time. </a:t>
            </a:r>
            <a:br>
              <a:rPr lang="en" sz="1400"/>
            </a:br>
            <a:endParaRPr sz="1400"/>
          </a:p>
          <a:p>
            <a:pPr indent="-317500" lvl="0" marL="457200" rtl="0" algn="l">
              <a:lnSpc>
                <a:spcPct val="115000"/>
              </a:lnSpc>
              <a:spcBef>
                <a:spcPts val="0"/>
              </a:spcBef>
              <a:spcAft>
                <a:spcPts val="0"/>
              </a:spcAft>
              <a:buSzPts val="1400"/>
              <a:buChar char="●"/>
            </a:pPr>
            <a:r>
              <a:rPr lang="en" sz="1400"/>
              <a:t>Both have had a lot to gain from increased computing power.</a:t>
            </a:r>
            <a:br>
              <a:rPr lang="en" sz="1400"/>
            </a:br>
            <a:endParaRPr sz="1400"/>
          </a:p>
          <a:p>
            <a:pPr indent="-317500" lvl="0" marL="457200" rtl="0" algn="l">
              <a:lnSpc>
                <a:spcPct val="115000"/>
              </a:lnSpc>
              <a:spcBef>
                <a:spcPts val="0"/>
              </a:spcBef>
              <a:spcAft>
                <a:spcPts val="0"/>
              </a:spcAft>
              <a:buSzPts val="1400"/>
              <a:buChar char="●"/>
            </a:pPr>
            <a:r>
              <a:rPr lang="en" sz="1400"/>
              <a:t>Neural net approach is currently the most dominant approach in the field.</a:t>
            </a:r>
            <a:endParaRPr sz="1400"/>
          </a:p>
          <a:p>
            <a:pPr indent="0" lvl="0" marL="457200" rtl="0" algn="l">
              <a:lnSpc>
                <a:spcPct val="115000"/>
              </a:lnSpc>
              <a:spcBef>
                <a:spcPts val="0"/>
              </a:spcBef>
              <a:spcAft>
                <a:spcPts val="0"/>
              </a:spcAft>
              <a:buNone/>
            </a:pPr>
            <a:r>
              <a:t/>
            </a:r>
            <a:endParaRPr sz="1400"/>
          </a:p>
        </p:txBody>
      </p:sp>
      <p:pic>
        <p:nvPicPr>
          <p:cNvPr id="117" name="Google Shape;117;p15"/>
          <p:cNvPicPr preferRelativeResize="0"/>
          <p:nvPr/>
        </p:nvPicPr>
        <p:blipFill>
          <a:blip r:embed="rId3">
            <a:alphaModFix/>
          </a:blip>
          <a:stretch>
            <a:fillRect/>
          </a:stretch>
        </p:blipFill>
        <p:spPr>
          <a:xfrm>
            <a:off x="6878150" y="358400"/>
            <a:ext cx="1514074" cy="1514075"/>
          </a:xfrm>
          <a:prstGeom prst="rect">
            <a:avLst/>
          </a:prstGeom>
          <a:noFill/>
          <a:ln>
            <a:noFill/>
          </a:ln>
        </p:spPr>
      </p:pic>
      <p:sp>
        <p:nvSpPr>
          <p:cNvPr id="118" name="Google Shape;118;p15"/>
          <p:cNvSpPr txBox="1"/>
          <p:nvPr/>
        </p:nvSpPr>
        <p:spPr>
          <a:xfrm>
            <a:off x="7857725" y="4628350"/>
            <a:ext cx="12864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Image source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1"/>
          <p:cNvPicPr preferRelativeResize="0"/>
          <p:nvPr/>
        </p:nvPicPr>
        <p:blipFill>
          <a:blip r:embed="rId3">
            <a:alphaModFix/>
          </a:blip>
          <a:stretch>
            <a:fillRect/>
          </a:stretch>
        </p:blipFill>
        <p:spPr>
          <a:xfrm>
            <a:off x="803225" y="900175"/>
            <a:ext cx="6893752" cy="4013099"/>
          </a:xfrm>
          <a:prstGeom prst="rect">
            <a:avLst/>
          </a:prstGeom>
          <a:noFill/>
          <a:ln>
            <a:noFill/>
          </a:ln>
        </p:spPr>
      </p:pic>
      <p:sp>
        <p:nvSpPr>
          <p:cNvPr id="412" name="Google Shape;412;p51"/>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sz="2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2"/>
          <p:cNvPicPr preferRelativeResize="0"/>
          <p:nvPr/>
        </p:nvPicPr>
        <p:blipFill>
          <a:blip r:embed="rId3">
            <a:alphaModFix/>
          </a:blip>
          <a:stretch>
            <a:fillRect/>
          </a:stretch>
        </p:blipFill>
        <p:spPr>
          <a:xfrm>
            <a:off x="152400" y="1539800"/>
            <a:ext cx="8839200" cy="3027081"/>
          </a:xfrm>
          <a:prstGeom prst="rect">
            <a:avLst/>
          </a:prstGeom>
          <a:noFill/>
          <a:ln>
            <a:noFill/>
          </a:ln>
        </p:spPr>
      </p:pic>
      <p:sp>
        <p:nvSpPr>
          <p:cNvPr id="418" name="Google Shape;418;p52"/>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53"/>
          <p:cNvPicPr preferRelativeResize="0"/>
          <p:nvPr/>
        </p:nvPicPr>
        <p:blipFill>
          <a:blip r:embed="rId3">
            <a:alphaModFix/>
          </a:blip>
          <a:stretch>
            <a:fillRect/>
          </a:stretch>
        </p:blipFill>
        <p:spPr>
          <a:xfrm>
            <a:off x="152400" y="1465350"/>
            <a:ext cx="8839204" cy="3333228"/>
          </a:xfrm>
          <a:prstGeom prst="rect">
            <a:avLst/>
          </a:prstGeom>
          <a:noFill/>
          <a:ln>
            <a:noFill/>
          </a:ln>
        </p:spPr>
      </p:pic>
      <p:sp>
        <p:nvSpPr>
          <p:cNvPr id="424" name="Google Shape;424;p53"/>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sz="2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4"/>
          <p:cNvPicPr preferRelativeResize="0"/>
          <p:nvPr/>
        </p:nvPicPr>
        <p:blipFill>
          <a:blip r:embed="rId3">
            <a:alphaModFix/>
          </a:blip>
          <a:stretch>
            <a:fillRect/>
          </a:stretch>
        </p:blipFill>
        <p:spPr>
          <a:xfrm>
            <a:off x="575275" y="1160825"/>
            <a:ext cx="8118548" cy="3794376"/>
          </a:xfrm>
          <a:prstGeom prst="rect">
            <a:avLst/>
          </a:prstGeom>
          <a:noFill/>
          <a:ln>
            <a:noFill/>
          </a:ln>
        </p:spPr>
      </p:pic>
      <p:sp>
        <p:nvSpPr>
          <p:cNvPr id="430" name="Google Shape;430;p54"/>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Generalizing</a:t>
            </a:r>
            <a:endParaRPr sz="2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p:nvPr/>
        </p:nvSpPr>
        <p:spPr>
          <a:xfrm>
            <a:off x="893700" y="2675"/>
            <a:ext cx="2483700" cy="234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5"/>
          <p:cNvSpPr txBox="1"/>
          <p:nvPr>
            <p:ph idx="4294967295" type="ctrTitle"/>
          </p:nvPr>
        </p:nvSpPr>
        <p:spPr>
          <a:xfrm>
            <a:off x="3761525" y="650900"/>
            <a:ext cx="5226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lt1"/>
                </a:solidFill>
              </a:rPr>
              <a:t>Takeaways #2</a:t>
            </a:r>
            <a:endParaRPr sz="6000">
              <a:solidFill>
                <a:schemeClr val="lt1"/>
              </a:solidFill>
            </a:endParaRPr>
          </a:p>
        </p:txBody>
      </p:sp>
      <p:sp>
        <p:nvSpPr>
          <p:cNvPr id="437" name="Google Shape;437;p55"/>
          <p:cNvSpPr txBox="1"/>
          <p:nvPr>
            <p:ph idx="4294967295" type="subTitle"/>
          </p:nvPr>
        </p:nvSpPr>
        <p:spPr>
          <a:xfrm>
            <a:off x="778225" y="2774800"/>
            <a:ext cx="7696500" cy="1707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lt1"/>
              </a:buClr>
              <a:buSzPts val="2400"/>
              <a:buChar char="●"/>
            </a:pPr>
            <a:r>
              <a:rPr lang="en">
                <a:solidFill>
                  <a:schemeClr val="lt1"/>
                </a:solidFill>
              </a:rPr>
              <a:t>Can readily generalize.</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Can perform complex reasoning.</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Increased accuracy by having a Symbolic module.</a:t>
            </a:r>
            <a:endParaRPr>
              <a:solidFill>
                <a:schemeClr val="lt1"/>
              </a:solidFill>
            </a:endParaRPr>
          </a:p>
        </p:txBody>
      </p:sp>
      <p:grpSp>
        <p:nvGrpSpPr>
          <p:cNvPr id="438" name="Google Shape;438;p55"/>
          <p:cNvGrpSpPr/>
          <p:nvPr/>
        </p:nvGrpSpPr>
        <p:grpSpPr>
          <a:xfrm>
            <a:off x="1276606" y="336278"/>
            <a:ext cx="1717876" cy="1676832"/>
            <a:chOff x="570875" y="4322250"/>
            <a:chExt cx="443300" cy="443325"/>
          </a:xfrm>
        </p:grpSpPr>
        <p:sp>
          <p:nvSpPr>
            <p:cNvPr id="439" name="Google Shape;439;p5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893700" y="358400"/>
            <a:ext cx="7938000" cy="11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3</a:t>
            </a:r>
            <a:r>
              <a:rPr lang="en" sz="1700"/>
              <a:t>. </a:t>
            </a:r>
            <a:r>
              <a:rPr lang="en" sz="1700"/>
              <a:t>The Neuro</a:t>
            </a:r>
            <a:r>
              <a:rPr lang="en" sz="1700"/>
              <a:t>-</a:t>
            </a:r>
            <a:r>
              <a:rPr lang="en" sz="1700"/>
              <a:t>symbolic Concept Learner: Interpreting Scenes, Words, And Sentences From Natural Supervision </a:t>
            </a:r>
            <a:br>
              <a:rPr lang="en" sz="1700"/>
            </a:br>
            <a:r>
              <a:rPr lang="en" sz="1000">
                <a:solidFill>
                  <a:schemeClr val="dk1"/>
                </a:solidFill>
                <a:latin typeface="Lato"/>
                <a:ea typeface="Lato"/>
                <a:cs typeface="Lato"/>
                <a:sym typeface="Lato"/>
              </a:rPr>
              <a:t>Jiayuan Mao MIT CSAIL and IIIS, Tsinghua University mjy14@mails.tsinghua.edu.cn, Chuang Gan MIT-IBM Watson AI Lab ganchuang@csail.mit.edu, Pushmeet Kohli Deepmind pushmeet@google.com, Joshua B. Tenenbaum MIT BCS, CBMM, CSAIL jbt@mit.edu, Jiajun Wu MIT CSAIL jiajunwu@mit.edu [ICLR 2019, New Orleans, USA]</a:t>
            </a:r>
            <a:endParaRPr sz="1700"/>
          </a:p>
        </p:txBody>
      </p:sp>
      <p:sp>
        <p:nvSpPr>
          <p:cNvPr id="448" name="Google Shape;448;p56"/>
          <p:cNvSpPr txBox="1"/>
          <p:nvPr>
            <p:ph idx="1" type="body"/>
          </p:nvPr>
        </p:nvSpPr>
        <p:spPr>
          <a:xfrm>
            <a:off x="224700" y="1617600"/>
            <a:ext cx="8694600" cy="30429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Char char="●"/>
            </a:pPr>
            <a:r>
              <a:rPr lang="en" sz="1300"/>
              <a:t>Learns visual concepts, words, and semantic parsing of sentences without explicit supervision.</a:t>
            </a:r>
            <a:br>
              <a:rPr lang="en" sz="1300"/>
            </a:br>
            <a:endParaRPr sz="1300"/>
          </a:p>
          <a:p>
            <a:pPr indent="-311150" lvl="0" marL="457200" rtl="0" algn="l">
              <a:spcBef>
                <a:spcPts val="0"/>
              </a:spcBef>
              <a:spcAft>
                <a:spcPts val="0"/>
              </a:spcAft>
              <a:buSzPts val="1300"/>
              <a:buChar char="●"/>
            </a:pPr>
            <a:r>
              <a:rPr lang="en" sz="1300"/>
              <a:t>Builds an object-based scene representation and translates sentences into executable, symbolic programs.</a:t>
            </a:r>
            <a:br>
              <a:rPr lang="en" sz="1300"/>
            </a:br>
            <a:endParaRPr sz="1300"/>
          </a:p>
          <a:p>
            <a:pPr indent="-311150" lvl="0" marL="457200" rtl="0" algn="l">
              <a:spcBef>
                <a:spcPts val="0"/>
              </a:spcBef>
              <a:spcAft>
                <a:spcPts val="0"/>
              </a:spcAft>
              <a:buSzPts val="1300"/>
              <a:buChar char="●"/>
            </a:pPr>
            <a:r>
              <a:rPr lang="en" sz="1300"/>
              <a:t>Uses a neuro-symbolic reasoning module that executes these programs on the latent scene representation.</a:t>
            </a:r>
            <a:br>
              <a:rPr lang="en" sz="1300"/>
            </a:br>
            <a:endParaRPr sz="1300"/>
          </a:p>
          <a:p>
            <a:pPr indent="-311150" lvl="0" marL="457200" rtl="0" algn="l">
              <a:spcBef>
                <a:spcPts val="0"/>
              </a:spcBef>
              <a:spcAft>
                <a:spcPts val="0"/>
              </a:spcAft>
              <a:buSzPts val="1300"/>
              <a:buChar char="●"/>
            </a:pPr>
            <a:r>
              <a:rPr lang="en" sz="1300"/>
              <a:t>Uses a </a:t>
            </a:r>
            <a:r>
              <a:rPr b="1" lang="en" sz="1300"/>
              <a:t>curriculum learning</a:t>
            </a:r>
            <a:r>
              <a:rPr lang="en" sz="1300"/>
              <a:t> to guide the searching over the large composition space of images and language</a:t>
            </a:r>
            <a:br>
              <a:rPr lang="en" sz="1300"/>
            </a:br>
            <a:endParaRPr sz="1300"/>
          </a:p>
          <a:p>
            <a:pPr indent="-311150" lvl="0" marL="457200" rtl="0" algn="l">
              <a:spcBef>
                <a:spcPts val="0"/>
              </a:spcBef>
              <a:spcAft>
                <a:spcPts val="0"/>
              </a:spcAft>
              <a:buSzPts val="1300"/>
              <a:buChar char="●"/>
            </a:pPr>
            <a:r>
              <a:rPr lang="en" sz="1300"/>
              <a:t>Model learns by looking at </a:t>
            </a:r>
            <a:r>
              <a:rPr b="1" lang="en" sz="1300"/>
              <a:t>images</a:t>
            </a:r>
            <a:r>
              <a:rPr lang="en" sz="1300"/>
              <a:t> and r</a:t>
            </a:r>
            <a:r>
              <a:rPr b="1" lang="en" sz="1300"/>
              <a:t>eading paired questions and answers</a:t>
            </a:r>
            <a:r>
              <a:rPr lang="en" sz="1300"/>
              <a:t>.</a:t>
            </a:r>
            <a:br>
              <a:rPr lang="en" sz="1300"/>
            </a:br>
            <a:endParaRPr sz="1300"/>
          </a:p>
          <a:p>
            <a:pPr indent="-311150" lvl="0" marL="457200" rtl="0" algn="l">
              <a:spcBef>
                <a:spcPts val="0"/>
              </a:spcBef>
              <a:spcAft>
                <a:spcPts val="0"/>
              </a:spcAft>
              <a:buSzPts val="1300"/>
              <a:buChar char="●"/>
            </a:pPr>
            <a:r>
              <a:rPr lang="en" sz="1300"/>
              <a:t>Modules include: </a:t>
            </a:r>
            <a:endParaRPr sz="1300"/>
          </a:p>
          <a:p>
            <a:pPr indent="-311150" lvl="1" marL="914400" rtl="0" algn="l">
              <a:spcBef>
                <a:spcPts val="0"/>
              </a:spcBef>
              <a:spcAft>
                <a:spcPts val="0"/>
              </a:spcAft>
              <a:buSzPts val="1300"/>
              <a:buChar char="○"/>
            </a:pPr>
            <a:r>
              <a:rPr b="1" lang="en" sz="1300"/>
              <a:t>Visual perception module</a:t>
            </a:r>
            <a:r>
              <a:rPr lang="en" sz="1300"/>
              <a:t> to construct an </a:t>
            </a:r>
            <a:r>
              <a:rPr b="1" lang="en" sz="1300"/>
              <a:t>object-based representation</a:t>
            </a:r>
            <a:r>
              <a:rPr lang="en" sz="1300"/>
              <a:t> for a scene.</a:t>
            </a:r>
            <a:endParaRPr sz="1300"/>
          </a:p>
          <a:p>
            <a:pPr indent="-311150" lvl="1" marL="914400" rtl="0" algn="l">
              <a:spcBef>
                <a:spcPts val="0"/>
              </a:spcBef>
              <a:spcAft>
                <a:spcPts val="0"/>
              </a:spcAft>
              <a:buSzPts val="1300"/>
              <a:buChar char="○"/>
            </a:pPr>
            <a:r>
              <a:rPr lang="en" sz="1300"/>
              <a:t>Run a </a:t>
            </a:r>
            <a:r>
              <a:rPr b="1" lang="en" sz="1300"/>
              <a:t>semantic parsing module</a:t>
            </a:r>
            <a:r>
              <a:rPr lang="en" sz="1300"/>
              <a:t> to translate a question into an executable program. </a:t>
            </a:r>
            <a:endParaRPr sz="1300"/>
          </a:p>
          <a:p>
            <a:pPr indent="-311150" lvl="1" marL="914400" rtl="0" algn="l">
              <a:spcBef>
                <a:spcPts val="0"/>
              </a:spcBef>
              <a:spcAft>
                <a:spcPts val="0"/>
              </a:spcAft>
              <a:buSzPts val="1300"/>
              <a:buChar char="○"/>
            </a:pPr>
            <a:r>
              <a:rPr lang="en" sz="1300"/>
              <a:t>Apply a </a:t>
            </a:r>
            <a:r>
              <a:rPr b="1" lang="en" sz="1300"/>
              <a:t>quasi-symbolic program executor</a:t>
            </a:r>
            <a:r>
              <a:rPr lang="en" sz="1300"/>
              <a:t> to infer the answer based on the scene representation.</a:t>
            </a:r>
            <a:endParaRPr sz="13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7"/>
          <p:cNvPicPr preferRelativeResize="0"/>
          <p:nvPr/>
        </p:nvPicPr>
        <p:blipFill rotWithShape="1">
          <a:blip r:embed="rId3">
            <a:alphaModFix/>
          </a:blip>
          <a:srcRect b="4021" l="0" r="4049" t="0"/>
          <a:stretch/>
        </p:blipFill>
        <p:spPr>
          <a:xfrm>
            <a:off x="228800" y="1053875"/>
            <a:ext cx="8220728" cy="3662799"/>
          </a:xfrm>
          <a:prstGeom prst="rect">
            <a:avLst/>
          </a:prstGeom>
          <a:noFill/>
          <a:ln>
            <a:noFill/>
          </a:ln>
        </p:spPr>
      </p:pic>
      <p:sp>
        <p:nvSpPr>
          <p:cNvPr id="454" name="Google Shape;454;p57"/>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Curriculum based learning</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8"/>
          <p:cNvPicPr preferRelativeResize="0"/>
          <p:nvPr/>
        </p:nvPicPr>
        <p:blipFill>
          <a:blip r:embed="rId3">
            <a:alphaModFix/>
          </a:blip>
          <a:stretch>
            <a:fillRect/>
          </a:stretch>
        </p:blipFill>
        <p:spPr>
          <a:xfrm>
            <a:off x="152400" y="1681900"/>
            <a:ext cx="8839196" cy="3084206"/>
          </a:xfrm>
          <a:prstGeom prst="rect">
            <a:avLst/>
          </a:prstGeom>
          <a:noFill/>
          <a:ln>
            <a:noFill/>
          </a:ln>
        </p:spPr>
      </p:pic>
      <p:sp>
        <p:nvSpPr>
          <p:cNvPr id="460" name="Google Shape;460;p58"/>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Workflow</a:t>
            </a:r>
            <a:endParaRPr sz="2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59"/>
          <p:cNvPicPr preferRelativeResize="0"/>
          <p:nvPr/>
        </p:nvPicPr>
        <p:blipFill>
          <a:blip r:embed="rId3">
            <a:alphaModFix/>
          </a:blip>
          <a:stretch>
            <a:fillRect/>
          </a:stretch>
        </p:blipFill>
        <p:spPr>
          <a:xfrm>
            <a:off x="152400" y="1817275"/>
            <a:ext cx="8839200" cy="2695937"/>
          </a:xfrm>
          <a:prstGeom prst="rect">
            <a:avLst/>
          </a:prstGeom>
          <a:noFill/>
          <a:ln>
            <a:noFill/>
          </a:ln>
        </p:spPr>
      </p:pic>
      <p:sp>
        <p:nvSpPr>
          <p:cNvPr id="466" name="Google Shape;466;p59"/>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Representation</a:t>
            </a:r>
            <a:endParaRPr sz="2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60"/>
          <p:cNvPicPr preferRelativeResize="0"/>
          <p:nvPr/>
        </p:nvPicPr>
        <p:blipFill>
          <a:blip r:embed="rId3">
            <a:alphaModFix/>
          </a:blip>
          <a:stretch>
            <a:fillRect/>
          </a:stretch>
        </p:blipFill>
        <p:spPr>
          <a:xfrm>
            <a:off x="152400" y="152400"/>
            <a:ext cx="7722483" cy="483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p:nvPr/>
        </p:nvSpPr>
        <p:spPr>
          <a:xfrm>
            <a:off x="893700" y="2675"/>
            <a:ext cx="2483700" cy="234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idx="4294967295" type="ctrTitle"/>
          </p:nvPr>
        </p:nvSpPr>
        <p:spPr>
          <a:xfrm>
            <a:off x="778225" y="2383450"/>
            <a:ext cx="7868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900">
                <a:solidFill>
                  <a:schemeClr val="lt1"/>
                </a:solidFill>
              </a:rPr>
              <a:t>Neural Networks</a:t>
            </a:r>
            <a:endParaRPr sz="5900">
              <a:solidFill>
                <a:schemeClr val="lt1"/>
              </a:solidFill>
            </a:endParaRPr>
          </a:p>
        </p:txBody>
      </p:sp>
      <p:sp>
        <p:nvSpPr>
          <p:cNvPr id="125" name="Google Shape;125;p16"/>
          <p:cNvSpPr txBox="1"/>
          <p:nvPr>
            <p:ph idx="4294967295" type="subTitle"/>
          </p:nvPr>
        </p:nvSpPr>
        <p:spPr>
          <a:xfrm>
            <a:off x="778225" y="3697313"/>
            <a:ext cx="66231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chemeClr val="lt1"/>
                </a:solidFill>
              </a:rPr>
              <a:t>A Connectionist Approach</a:t>
            </a:r>
            <a:endParaRPr sz="2400">
              <a:solidFill>
                <a:schemeClr val="lt1"/>
              </a:solidFill>
            </a:endParaRPr>
          </a:p>
        </p:txBody>
      </p:sp>
      <p:pic>
        <p:nvPicPr>
          <p:cNvPr id="126" name="Google Shape;126;p16"/>
          <p:cNvPicPr preferRelativeResize="0"/>
          <p:nvPr/>
        </p:nvPicPr>
        <p:blipFill>
          <a:blip r:embed="rId3">
            <a:alphaModFix/>
          </a:blip>
          <a:stretch>
            <a:fillRect/>
          </a:stretch>
        </p:blipFill>
        <p:spPr>
          <a:xfrm>
            <a:off x="1096225" y="135300"/>
            <a:ext cx="2078650" cy="2078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61"/>
          <p:cNvPicPr preferRelativeResize="0"/>
          <p:nvPr/>
        </p:nvPicPr>
        <p:blipFill>
          <a:blip r:embed="rId3">
            <a:alphaModFix/>
          </a:blip>
          <a:stretch>
            <a:fillRect/>
          </a:stretch>
        </p:blipFill>
        <p:spPr>
          <a:xfrm>
            <a:off x="4508948" y="1044001"/>
            <a:ext cx="4035801" cy="3888500"/>
          </a:xfrm>
          <a:prstGeom prst="rect">
            <a:avLst/>
          </a:prstGeom>
          <a:noFill/>
          <a:ln>
            <a:noFill/>
          </a:ln>
        </p:spPr>
      </p:pic>
      <p:sp>
        <p:nvSpPr>
          <p:cNvPr id="477" name="Google Shape;477;p61"/>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478" name="Google Shape;478;p61"/>
          <p:cNvPicPr preferRelativeResize="0"/>
          <p:nvPr/>
        </p:nvPicPr>
        <p:blipFill>
          <a:blip r:embed="rId4">
            <a:alphaModFix/>
          </a:blip>
          <a:stretch>
            <a:fillRect/>
          </a:stretch>
        </p:blipFill>
        <p:spPr>
          <a:xfrm>
            <a:off x="375300" y="1044001"/>
            <a:ext cx="4164150" cy="38131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2"/>
          <p:cNvPicPr preferRelativeResize="0"/>
          <p:nvPr/>
        </p:nvPicPr>
        <p:blipFill>
          <a:blip r:embed="rId3">
            <a:alphaModFix/>
          </a:blip>
          <a:stretch>
            <a:fillRect/>
          </a:stretch>
        </p:blipFill>
        <p:spPr>
          <a:xfrm>
            <a:off x="71200" y="1039000"/>
            <a:ext cx="4159074" cy="3928549"/>
          </a:xfrm>
          <a:prstGeom prst="rect">
            <a:avLst/>
          </a:prstGeom>
          <a:noFill/>
          <a:ln>
            <a:noFill/>
          </a:ln>
        </p:spPr>
      </p:pic>
      <p:pic>
        <p:nvPicPr>
          <p:cNvPr id="484" name="Google Shape;484;p62"/>
          <p:cNvPicPr preferRelativeResize="0"/>
          <p:nvPr/>
        </p:nvPicPr>
        <p:blipFill>
          <a:blip r:embed="rId4">
            <a:alphaModFix/>
          </a:blip>
          <a:stretch>
            <a:fillRect/>
          </a:stretch>
        </p:blipFill>
        <p:spPr>
          <a:xfrm>
            <a:off x="5272100" y="1039000"/>
            <a:ext cx="2925950" cy="3671251"/>
          </a:xfrm>
          <a:prstGeom prst="rect">
            <a:avLst/>
          </a:prstGeom>
          <a:noFill/>
          <a:ln>
            <a:noFill/>
          </a:ln>
        </p:spPr>
      </p:pic>
      <p:sp>
        <p:nvSpPr>
          <p:cNvPr id="485" name="Google Shape;485;p62"/>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63"/>
          <p:cNvPicPr preferRelativeResize="0"/>
          <p:nvPr/>
        </p:nvPicPr>
        <p:blipFill>
          <a:blip r:embed="rId3">
            <a:alphaModFix/>
          </a:blip>
          <a:stretch>
            <a:fillRect/>
          </a:stretch>
        </p:blipFill>
        <p:spPr>
          <a:xfrm>
            <a:off x="152400" y="1533025"/>
            <a:ext cx="8839197" cy="2994839"/>
          </a:xfrm>
          <a:prstGeom prst="rect">
            <a:avLst/>
          </a:prstGeom>
          <a:noFill/>
          <a:ln>
            <a:noFill/>
          </a:ln>
        </p:spPr>
      </p:pic>
      <p:sp>
        <p:nvSpPr>
          <p:cNvPr id="491" name="Google Shape;491;p63"/>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Experiments</a:t>
            </a:r>
            <a:endParaRPr sz="2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64"/>
          <p:cNvPicPr preferRelativeResize="0"/>
          <p:nvPr/>
        </p:nvPicPr>
        <p:blipFill>
          <a:blip r:embed="rId3">
            <a:alphaModFix/>
          </a:blip>
          <a:stretch>
            <a:fillRect/>
          </a:stretch>
        </p:blipFill>
        <p:spPr>
          <a:xfrm>
            <a:off x="152400" y="2108275"/>
            <a:ext cx="8839199" cy="2361134"/>
          </a:xfrm>
          <a:prstGeom prst="rect">
            <a:avLst/>
          </a:prstGeom>
          <a:noFill/>
          <a:ln>
            <a:noFill/>
          </a:ln>
        </p:spPr>
      </p:pic>
      <p:sp>
        <p:nvSpPr>
          <p:cNvPr id="497" name="Google Shape;497;p64"/>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Generalization</a:t>
            </a:r>
            <a:endParaRPr sz="2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5"/>
          <p:cNvSpPr/>
          <p:nvPr/>
        </p:nvSpPr>
        <p:spPr>
          <a:xfrm>
            <a:off x="893700" y="2675"/>
            <a:ext cx="2483700" cy="234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5"/>
          <p:cNvSpPr txBox="1"/>
          <p:nvPr>
            <p:ph idx="4294967295" type="ctrTitle"/>
          </p:nvPr>
        </p:nvSpPr>
        <p:spPr>
          <a:xfrm>
            <a:off x="778225" y="2383450"/>
            <a:ext cx="8062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lt1"/>
                </a:solidFill>
              </a:rPr>
              <a:t>Takeaways #3</a:t>
            </a:r>
            <a:endParaRPr sz="6000">
              <a:solidFill>
                <a:schemeClr val="lt1"/>
              </a:solidFill>
            </a:endParaRPr>
          </a:p>
        </p:txBody>
      </p:sp>
      <p:sp>
        <p:nvSpPr>
          <p:cNvPr id="504" name="Google Shape;504;p65"/>
          <p:cNvSpPr txBox="1"/>
          <p:nvPr>
            <p:ph idx="4294967295" type="subTitle"/>
          </p:nvPr>
        </p:nvSpPr>
        <p:spPr>
          <a:xfrm>
            <a:off x="778225" y="3505699"/>
            <a:ext cx="6623100" cy="13515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chemeClr val="lt1"/>
              </a:buClr>
              <a:buSzPts val="2000"/>
              <a:buChar char="●"/>
            </a:pPr>
            <a:r>
              <a:rPr lang="en" sz="2000">
                <a:solidFill>
                  <a:schemeClr val="lt1"/>
                </a:solidFill>
              </a:rPr>
              <a:t>Can learn new concepts from data with only semi-supervision.</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Potential for curriculum learning.</a:t>
            </a:r>
            <a:endParaRPr sz="2000">
              <a:solidFill>
                <a:schemeClr val="lt1"/>
              </a:solidFill>
            </a:endParaRPr>
          </a:p>
        </p:txBody>
      </p:sp>
      <p:grpSp>
        <p:nvGrpSpPr>
          <p:cNvPr id="505" name="Google Shape;505;p65"/>
          <p:cNvGrpSpPr/>
          <p:nvPr/>
        </p:nvGrpSpPr>
        <p:grpSpPr>
          <a:xfrm>
            <a:off x="1276606" y="336278"/>
            <a:ext cx="1717876" cy="1676832"/>
            <a:chOff x="570875" y="4322250"/>
            <a:chExt cx="443300" cy="443325"/>
          </a:xfrm>
        </p:grpSpPr>
        <p:sp>
          <p:nvSpPr>
            <p:cNvPr id="506" name="Google Shape;506;p6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4</a:t>
            </a:r>
            <a:r>
              <a:rPr lang="en" sz="1700"/>
              <a:t>. Visual Concept-Metaconcept Learning</a:t>
            </a:r>
            <a:br>
              <a:rPr lang="en" sz="1700"/>
            </a:br>
            <a:r>
              <a:rPr lang="en" sz="1000">
                <a:solidFill>
                  <a:schemeClr val="dk1"/>
                </a:solidFill>
                <a:latin typeface="Lato"/>
                <a:ea typeface="Lato"/>
                <a:cs typeface="Lato"/>
                <a:sym typeface="Lato"/>
              </a:rPr>
              <a:t>Chi Han∗ MIT CSAIL and IIIS, Tsinghua University, Jiayuan Mao∗ MIT CSAIL, Chuang Gan MIT-IBM Watson AI Lab, Joshua B. Tenenbaum MIT BCS, CBMM, CSAIL, Jiajun Wu MIT CSAIL [NeurIPS 2019, Vancouver, Canada]</a:t>
            </a:r>
            <a:endParaRPr sz="1700"/>
          </a:p>
        </p:txBody>
      </p:sp>
      <p:sp>
        <p:nvSpPr>
          <p:cNvPr id="515" name="Google Shape;515;p66"/>
          <p:cNvSpPr txBox="1"/>
          <p:nvPr>
            <p:ph idx="1" type="body"/>
          </p:nvPr>
        </p:nvSpPr>
        <p:spPr>
          <a:xfrm>
            <a:off x="805400" y="1373600"/>
            <a:ext cx="7632900" cy="3552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Proposes a joint concept and meta-concept learning from images and associated question-answer pairs.</a:t>
            </a:r>
            <a:br>
              <a:rPr lang="en" sz="1400"/>
            </a:br>
            <a:endParaRPr sz="1400"/>
          </a:p>
          <a:p>
            <a:pPr indent="-317500" lvl="0" marL="457200" rtl="0" algn="l">
              <a:spcBef>
                <a:spcPts val="0"/>
              </a:spcBef>
              <a:spcAft>
                <a:spcPts val="0"/>
              </a:spcAft>
              <a:buSzPts val="1400"/>
              <a:buChar char="▷"/>
            </a:pPr>
            <a:r>
              <a:rPr lang="en" sz="1400"/>
              <a:t>Exploits the bidirectional connection between visual concepts and metaconcepts.</a:t>
            </a:r>
            <a:br>
              <a:rPr lang="en" sz="1400"/>
            </a:br>
            <a:endParaRPr sz="1400"/>
          </a:p>
          <a:p>
            <a:pPr indent="-317500" lvl="0" marL="457200" rtl="0" algn="l">
              <a:spcBef>
                <a:spcPts val="0"/>
              </a:spcBef>
              <a:spcAft>
                <a:spcPts val="0"/>
              </a:spcAft>
              <a:buSzPts val="1400"/>
              <a:buChar char="▷"/>
            </a:pPr>
            <a:r>
              <a:rPr lang="en" sz="1400"/>
              <a:t>Visual representations provide grounding cues for predicting relations between unseen pairs of concepts.</a:t>
            </a:r>
            <a:br>
              <a:rPr lang="en" sz="1400"/>
            </a:br>
            <a:endParaRPr sz="1400"/>
          </a:p>
          <a:p>
            <a:pPr indent="-317500" lvl="0" marL="457200" rtl="0" algn="l">
              <a:spcBef>
                <a:spcPts val="0"/>
              </a:spcBef>
              <a:spcAft>
                <a:spcPts val="0"/>
              </a:spcAft>
              <a:buSzPts val="1400"/>
              <a:buChar char="▷"/>
            </a:pPr>
            <a:r>
              <a:rPr lang="en" sz="1400"/>
              <a:t>Example: Knowing that red and green </a:t>
            </a:r>
            <a:r>
              <a:rPr i="1" lang="en" sz="1400"/>
              <a:t>describe the same property  of objects</a:t>
            </a:r>
            <a:r>
              <a:rPr lang="en" sz="1400"/>
              <a:t>, the model generalizes to the fact that cube and sphere also </a:t>
            </a:r>
            <a:r>
              <a:rPr i="1" lang="en" sz="1400"/>
              <a:t>describe the same property of objects.</a:t>
            </a:r>
            <a:br>
              <a:rPr i="1" lang="en" sz="1400"/>
            </a:br>
            <a:endParaRPr sz="1400"/>
          </a:p>
          <a:p>
            <a:pPr indent="-317500" lvl="0" marL="457200" rtl="0" algn="l">
              <a:spcBef>
                <a:spcPts val="0"/>
              </a:spcBef>
              <a:spcAft>
                <a:spcPts val="0"/>
              </a:spcAft>
              <a:buSzPts val="1400"/>
              <a:buChar char="▷"/>
            </a:pPr>
            <a:r>
              <a:rPr lang="en" sz="1400"/>
              <a:t>Knowledge about metaconcepts empowers visual concept learning from limited, noisy, and even biased data.</a:t>
            </a:r>
            <a:br>
              <a:rPr lang="en" sz="1400"/>
            </a:br>
            <a:endParaRPr sz="1400"/>
          </a:p>
          <a:p>
            <a:pPr indent="-317500" lvl="0" marL="457200" rtl="0" algn="l">
              <a:spcBef>
                <a:spcPts val="0"/>
              </a:spcBef>
              <a:spcAft>
                <a:spcPts val="0"/>
              </a:spcAft>
              <a:buSzPts val="1400"/>
              <a:buChar char="▷"/>
            </a:pPr>
            <a:r>
              <a:rPr lang="en" sz="1400"/>
              <a:t>Has the following modules: the object proposal generator, object representations, the semantic parser, concept embeddings</a:t>
            </a:r>
            <a:endParaRPr sz="1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7"/>
          <p:cNvPicPr preferRelativeResize="0"/>
          <p:nvPr/>
        </p:nvPicPr>
        <p:blipFill>
          <a:blip r:embed="rId3">
            <a:alphaModFix/>
          </a:blip>
          <a:stretch>
            <a:fillRect/>
          </a:stretch>
        </p:blipFill>
        <p:spPr>
          <a:xfrm>
            <a:off x="167475" y="1410350"/>
            <a:ext cx="5112127" cy="1872775"/>
          </a:xfrm>
          <a:prstGeom prst="rect">
            <a:avLst/>
          </a:prstGeom>
          <a:noFill/>
          <a:ln>
            <a:noFill/>
          </a:ln>
        </p:spPr>
      </p:pic>
      <p:pic>
        <p:nvPicPr>
          <p:cNvPr id="521" name="Google Shape;521;p67"/>
          <p:cNvPicPr preferRelativeResize="0"/>
          <p:nvPr/>
        </p:nvPicPr>
        <p:blipFill>
          <a:blip r:embed="rId4">
            <a:alphaModFix/>
          </a:blip>
          <a:stretch>
            <a:fillRect/>
          </a:stretch>
        </p:blipFill>
        <p:spPr>
          <a:xfrm>
            <a:off x="5448450" y="1410338"/>
            <a:ext cx="3572961" cy="2322824"/>
          </a:xfrm>
          <a:prstGeom prst="rect">
            <a:avLst/>
          </a:prstGeom>
          <a:noFill/>
          <a:ln>
            <a:noFill/>
          </a:ln>
        </p:spPr>
      </p:pic>
      <p:sp>
        <p:nvSpPr>
          <p:cNvPr id="522" name="Google Shape;522;p67"/>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68"/>
          <p:cNvPicPr preferRelativeResize="0"/>
          <p:nvPr/>
        </p:nvPicPr>
        <p:blipFill>
          <a:blip r:embed="rId3">
            <a:alphaModFix/>
          </a:blip>
          <a:stretch>
            <a:fillRect/>
          </a:stretch>
        </p:blipFill>
        <p:spPr>
          <a:xfrm>
            <a:off x="152400" y="152400"/>
            <a:ext cx="8839195" cy="427331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9"/>
          <p:cNvPicPr preferRelativeResize="0"/>
          <p:nvPr/>
        </p:nvPicPr>
        <p:blipFill>
          <a:blip r:embed="rId3">
            <a:alphaModFix/>
          </a:blip>
          <a:stretch>
            <a:fillRect/>
          </a:stretch>
        </p:blipFill>
        <p:spPr>
          <a:xfrm>
            <a:off x="152400" y="3228400"/>
            <a:ext cx="8839205" cy="1452105"/>
          </a:xfrm>
          <a:prstGeom prst="rect">
            <a:avLst/>
          </a:prstGeom>
          <a:noFill/>
          <a:ln>
            <a:noFill/>
          </a:ln>
        </p:spPr>
      </p:pic>
      <p:sp>
        <p:nvSpPr>
          <p:cNvPr id="533" name="Google Shape;533;p69"/>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Meta-concepts</a:t>
            </a:r>
            <a:endParaRPr sz="2800"/>
          </a:p>
        </p:txBody>
      </p:sp>
      <p:sp>
        <p:nvSpPr>
          <p:cNvPr id="534" name="Google Shape;534;p69"/>
          <p:cNvSpPr txBox="1"/>
          <p:nvPr/>
        </p:nvSpPr>
        <p:spPr>
          <a:xfrm>
            <a:off x="460200" y="1353550"/>
            <a:ext cx="6598500" cy="170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Introduces Meta-concept operator.</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Small Neural nets acting on the Concept Net act as the Meta-concept operator mapping a meta-concept to the concept-metaconcept embedding space. </a:t>
            </a:r>
            <a:endParaRPr>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0"/>
          <p:cNvPicPr preferRelativeResize="0"/>
          <p:nvPr/>
        </p:nvPicPr>
        <p:blipFill>
          <a:blip r:embed="rId3">
            <a:alphaModFix/>
          </a:blip>
          <a:stretch>
            <a:fillRect/>
          </a:stretch>
        </p:blipFill>
        <p:spPr>
          <a:xfrm>
            <a:off x="152400" y="1123875"/>
            <a:ext cx="8839202" cy="3651177"/>
          </a:xfrm>
          <a:prstGeom prst="rect">
            <a:avLst/>
          </a:prstGeom>
          <a:noFill/>
          <a:ln>
            <a:noFill/>
          </a:ln>
        </p:spPr>
      </p:pic>
      <p:sp>
        <p:nvSpPr>
          <p:cNvPr id="540" name="Google Shape;540;p70"/>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 Space</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Networks </a:t>
            </a:r>
            <a:r>
              <a:rPr lang="en" sz="1100">
                <a:solidFill>
                  <a:schemeClr val="dk1"/>
                </a:solidFill>
                <a:latin typeface="Lato"/>
                <a:ea typeface="Lato"/>
                <a:cs typeface="Lato"/>
                <a:sym typeface="Lato"/>
              </a:rPr>
              <a:t>Aliases: “Deep Learning” and “Connectionist AI”.</a:t>
            </a:r>
            <a:endParaRPr sz="3000"/>
          </a:p>
        </p:txBody>
      </p:sp>
      <p:sp>
        <p:nvSpPr>
          <p:cNvPr id="132" name="Google Shape;132;p17"/>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G</a:t>
            </a:r>
            <a:r>
              <a:rPr lang="en" sz="1300"/>
              <a:t>ained popularity due to large availability of data and processing power.</a:t>
            </a:r>
            <a:br>
              <a:rPr lang="en" sz="1300"/>
            </a:br>
            <a:endParaRPr sz="1300"/>
          </a:p>
          <a:p>
            <a:pPr indent="-311150" lvl="0" marL="457200" rtl="0" algn="l">
              <a:lnSpc>
                <a:spcPct val="115000"/>
              </a:lnSpc>
              <a:spcBef>
                <a:spcPts val="0"/>
              </a:spcBef>
              <a:spcAft>
                <a:spcPts val="0"/>
              </a:spcAft>
              <a:buSzPts val="1300"/>
              <a:buChar char="●"/>
            </a:pPr>
            <a:r>
              <a:rPr lang="en" sz="1300"/>
              <a:t>The advantage of neural networks is that they can deal with messy and unstructured data such as </a:t>
            </a:r>
            <a:r>
              <a:rPr lang="en" sz="1300">
                <a:solidFill>
                  <a:schemeClr val="accent3"/>
                </a:solidFill>
              </a:rPr>
              <a:t>computer vision</a:t>
            </a:r>
            <a:r>
              <a:rPr lang="en" sz="1300"/>
              <a:t> and </a:t>
            </a:r>
            <a:r>
              <a:rPr lang="en" sz="1300">
                <a:solidFill>
                  <a:schemeClr val="accent3"/>
                </a:solidFill>
              </a:rPr>
              <a:t>language-related tasks</a:t>
            </a:r>
            <a:r>
              <a:rPr lang="en" sz="1300"/>
              <a:t>.</a:t>
            </a:r>
            <a:br>
              <a:rPr lang="en" sz="1300"/>
            </a:br>
            <a:endParaRPr sz="1300"/>
          </a:p>
          <a:p>
            <a:pPr indent="-311150" lvl="0" marL="457200" rtl="0" algn="l">
              <a:lnSpc>
                <a:spcPct val="115000"/>
              </a:lnSpc>
              <a:spcBef>
                <a:spcPts val="0"/>
              </a:spcBef>
              <a:spcAft>
                <a:spcPts val="0"/>
              </a:spcAft>
              <a:buSzPts val="1300"/>
              <a:buChar char="●"/>
            </a:pPr>
            <a:r>
              <a:rPr lang="en" sz="1300"/>
              <a:t>Deep neural networks are also very suitable for </a:t>
            </a:r>
            <a:r>
              <a:rPr lang="en" sz="1300">
                <a:solidFill>
                  <a:schemeClr val="accent3"/>
                </a:solidFill>
              </a:rPr>
              <a:t>reinforcement learning</a:t>
            </a:r>
            <a:r>
              <a:rPr lang="en" sz="1300"/>
              <a:t> suitable for game playing and other tasks.</a:t>
            </a:r>
            <a:br>
              <a:rPr lang="en" sz="1300"/>
            </a:br>
            <a:endParaRPr sz="1300"/>
          </a:p>
          <a:p>
            <a:pPr indent="-311150" lvl="0" marL="457200" rtl="0" algn="l">
              <a:lnSpc>
                <a:spcPct val="115000"/>
              </a:lnSpc>
              <a:spcBef>
                <a:spcPts val="0"/>
              </a:spcBef>
              <a:spcAft>
                <a:spcPts val="0"/>
              </a:spcAft>
              <a:buSzPts val="1300"/>
              <a:buChar char="●"/>
            </a:pPr>
            <a:r>
              <a:rPr lang="en" sz="1300"/>
              <a:t>Deep learning algorithms are opaque, and figuring out how they work perplexes even their creators.</a:t>
            </a:r>
            <a:br>
              <a:rPr lang="en" sz="1300"/>
            </a:br>
            <a:endParaRPr sz="1300"/>
          </a:p>
          <a:p>
            <a:pPr indent="-311150" lvl="0" marL="457200" rtl="0" algn="l">
              <a:lnSpc>
                <a:spcPct val="115000"/>
              </a:lnSpc>
              <a:spcBef>
                <a:spcPts val="0"/>
              </a:spcBef>
              <a:spcAft>
                <a:spcPts val="0"/>
              </a:spcAft>
              <a:buSzPts val="1300"/>
              <a:buChar char="●"/>
            </a:pPr>
            <a:r>
              <a:rPr lang="en" sz="1300"/>
              <a:t>Require a lot of data and computing power to train.</a:t>
            </a:r>
            <a:endParaRPr sz="13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71"/>
          <p:cNvPicPr preferRelativeResize="0"/>
          <p:nvPr/>
        </p:nvPicPr>
        <p:blipFill>
          <a:blip r:embed="rId3">
            <a:alphaModFix/>
          </a:blip>
          <a:stretch>
            <a:fillRect/>
          </a:stretch>
        </p:blipFill>
        <p:spPr>
          <a:xfrm>
            <a:off x="152400" y="1332025"/>
            <a:ext cx="8839202" cy="3521650"/>
          </a:xfrm>
          <a:prstGeom prst="rect">
            <a:avLst/>
          </a:prstGeom>
          <a:noFill/>
          <a:ln>
            <a:noFill/>
          </a:ln>
        </p:spPr>
      </p:pic>
      <p:sp>
        <p:nvSpPr>
          <p:cNvPr id="546" name="Google Shape;546;p71"/>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72"/>
          <p:cNvPicPr preferRelativeResize="0"/>
          <p:nvPr/>
        </p:nvPicPr>
        <p:blipFill>
          <a:blip r:embed="rId3">
            <a:alphaModFix/>
          </a:blip>
          <a:stretch>
            <a:fillRect/>
          </a:stretch>
        </p:blipFill>
        <p:spPr>
          <a:xfrm>
            <a:off x="577388" y="3355500"/>
            <a:ext cx="7989225" cy="1641626"/>
          </a:xfrm>
          <a:prstGeom prst="rect">
            <a:avLst/>
          </a:prstGeom>
          <a:noFill/>
          <a:ln>
            <a:noFill/>
          </a:ln>
        </p:spPr>
      </p:pic>
      <p:pic>
        <p:nvPicPr>
          <p:cNvPr id="552" name="Google Shape;552;p72"/>
          <p:cNvPicPr preferRelativeResize="0"/>
          <p:nvPr/>
        </p:nvPicPr>
        <p:blipFill>
          <a:blip r:embed="rId4">
            <a:alphaModFix/>
          </a:blip>
          <a:stretch>
            <a:fillRect/>
          </a:stretch>
        </p:blipFill>
        <p:spPr>
          <a:xfrm>
            <a:off x="1191088" y="0"/>
            <a:ext cx="6761851" cy="32030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3"/>
          <p:cNvSpPr/>
          <p:nvPr/>
        </p:nvSpPr>
        <p:spPr>
          <a:xfrm>
            <a:off x="893700" y="2675"/>
            <a:ext cx="2483700" cy="234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3"/>
          <p:cNvSpPr txBox="1"/>
          <p:nvPr>
            <p:ph idx="4294967295" type="ctrTitle"/>
          </p:nvPr>
        </p:nvSpPr>
        <p:spPr>
          <a:xfrm>
            <a:off x="3433175" y="640025"/>
            <a:ext cx="5464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lt1"/>
                </a:solidFill>
              </a:rPr>
              <a:t>Takeaways #4</a:t>
            </a:r>
            <a:endParaRPr sz="6000">
              <a:solidFill>
                <a:schemeClr val="lt1"/>
              </a:solidFill>
            </a:endParaRPr>
          </a:p>
        </p:txBody>
      </p:sp>
      <p:sp>
        <p:nvSpPr>
          <p:cNvPr id="559" name="Google Shape;559;p73"/>
          <p:cNvSpPr txBox="1"/>
          <p:nvPr>
            <p:ph idx="4294967295" type="subTitle"/>
          </p:nvPr>
        </p:nvSpPr>
        <p:spPr>
          <a:xfrm>
            <a:off x="893700" y="2510925"/>
            <a:ext cx="7954800" cy="784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lt1"/>
              </a:buClr>
              <a:buSzPts val="2400"/>
              <a:buChar char="●"/>
            </a:pPr>
            <a:r>
              <a:rPr lang="en">
                <a:solidFill>
                  <a:schemeClr val="lt1"/>
                </a:solidFill>
              </a:rPr>
              <a:t>Can learn new concepts and meta-concepts unsupervised.</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Connecting visual concepts and abstract relational meta-concepts leads to improvement in both.</a:t>
            </a:r>
            <a:endParaRPr>
              <a:solidFill>
                <a:schemeClr val="lt1"/>
              </a:solidFill>
            </a:endParaRPr>
          </a:p>
        </p:txBody>
      </p:sp>
      <p:grpSp>
        <p:nvGrpSpPr>
          <p:cNvPr id="560" name="Google Shape;560;p73"/>
          <p:cNvGrpSpPr/>
          <p:nvPr/>
        </p:nvGrpSpPr>
        <p:grpSpPr>
          <a:xfrm>
            <a:off x="1276606" y="336278"/>
            <a:ext cx="1717876" cy="1676832"/>
            <a:chOff x="570875" y="4322250"/>
            <a:chExt cx="443300" cy="443325"/>
          </a:xfrm>
        </p:grpSpPr>
        <p:sp>
          <p:nvSpPr>
            <p:cNvPr id="561" name="Google Shape;561;p73"/>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3"/>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3"/>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3"/>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4"/>
          <p:cNvSpPr txBox="1"/>
          <p:nvPr>
            <p:ph idx="4294967295" type="subTitle"/>
          </p:nvPr>
        </p:nvSpPr>
        <p:spPr>
          <a:xfrm>
            <a:off x="916025" y="351450"/>
            <a:ext cx="7426200" cy="1302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Discussion</a:t>
            </a:r>
            <a:r>
              <a:rPr b="1" lang="en">
                <a:solidFill>
                  <a:schemeClr val="lt1"/>
                </a:solidFill>
              </a:rPr>
              <a:t> #1</a:t>
            </a:r>
            <a:endParaRPr b="1">
              <a:solidFill>
                <a:schemeClr val="lt1"/>
              </a:solidFill>
            </a:endParaRPr>
          </a:p>
          <a:p>
            <a:pPr indent="0" lvl="0" marL="0" rtl="0" algn="l">
              <a:spcBef>
                <a:spcPts val="600"/>
              </a:spcBef>
              <a:spcAft>
                <a:spcPts val="0"/>
              </a:spcAft>
              <a:buNone/>
            </a:pPr>
            <a:br>
              <a:rPr b="1" lang="en">
                <a:solidFill>
                  <a:schemeClr val="lt1"/>
                </a:solidFill>
              </a:rPr>
            </a:br>
            <a:r>
              <a:rPr b="1" lang="en">
                <a:solidFill>
                  <a:schemeClr val="lt1"/>
                </a:solidFill>
              </a:rPr>
              <a:t>What are other potential applications of Neuro-Symbolic AI?</a:t>
            </a:r>
            <a:endParaRPr b="1">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5"/>
          <p:cNvSpPr txBox="1"/>
          <p:nvPr>
            <p:ph idx="4294967295" type="subTitle"/>
          </p:nvPr>
        </p:nvSpPr>
        <p:spPr>
          <a:xfrm>
            <a:off x="916025" y="351450"/>
            <a:ext cx="7426200" cy="1302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Discussion #2</a:t>
            </a:r>
            <a:endParaRPr b="1">
              <a:solidFill>
                <a:schemeClr val="lt1"/>
              </a:solidFill>
            </a:endParaRPr>
          </a:p>
          <a:p>
            <a:pPr indent="0" lvl="0" marL="0" rtl="0" algn="l">
              <a:spcBef>
                <a:spcPts val="600"/>
              </a:spcBef>
              <a:spcAft>
                <a:spcPts val="0"/>
              </a:spcAft>
              <a:buNone/>
            </a:pPr>
            <a:br>
              <a:rPr b="1" lang="en">
                <a:solidFill>
                  <a:schemeClr val="lt1"/>
                </a:solidFill>
              </a:rPr>
            </a:br>
            <a:r>
              <a:rPr b="1" lang="en">
                <a:solidFill>
                  <a:schemeClr val="lt1"/>
                </a:solidFill>
              </a:rPr>
              <a:t>In what other ways can the two approaches, Symbolic systems and Neural Networks, be integrated?</a:t>
            </a:r>
            <a:endParaRPr b="1">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6"/>
          <p:cNvSpPr txBox="1"/>
          <p:nvPr>
            <p:ph idx="4294967295" type="subTitle"/>
          </p:nvPr>
        </p:nvSpPr>
        <p:spPr>
          <a:xfrm>
            <a:off x="916025" y="351450"/>
            <a:ext cx="7426200" cy="3763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Discussion #3</a:t>
            </a:r>
            <a:endParaRPr b="1">
              <a:solidFill>
                <a:schemeClr val="lt1"/>
              </a:solidFill>
            </a:endParaRPr>
          </a:p>
          <a:p>
            <a:pPr indent="0" lvl="0" marL="0" rtl="0" algn="l">
              <a:spcBef>
                <a:spcPts val="600"/>
              </a:spcBef>
              <a:spcAft>
                <a:spcPts val="0"/>
              </a:spcAft>
              <a:buNone/>
            </a:pPr>
            <a:br>
              <a:rPr b="1" lang="en">
                <a:solidFill>
                  <a:schemeClr val="lt1"/>
                </a:solidFill>
              </a:rPr>
            </a:br>
            <a:r>
              <a:rPr b="1" lang="en">
                <a:solidFill>
                  <a:schemeClr val="lt1"/>
                </a:solidFill>
              </a:rPr>
              <a:t>Which Neuro-Symbolic approach do you prefer?</a:t>
            </a:r>
            <a:br>
              <a:rPr b="1" lang="en">
                <a:solidFill>
                  <a:schemeClr val="lt1"/>
                </a:solidFill>
              </a:rPr>
            </a:br>
            <a:br>
              <a:rPr b="1" lang="en">
                <a:solidFill>
                  <a:schemeClr val="lt1"/>
                </a:solidFill>
              </a:rPr>
            </a:br>
            <a:r>
              <a:rPr b="1" lang="en" sz="2200">
                <a:solidFill>
                  <a:schemeClr val="lt1"/>
                </a:solidFill>
              </a:rPr>
              <a:t>A. Symbolic knowledge integrated in Neural Nets</a:t>
            </a:r>
            <a:endParaRPr b="1" sz="2200">
              <a:solidFill>
                <a:schemeClr val="lt1"/>
              </a:solidFill>
            </a:endParaRPr>
          </a:p>
          <a:p>
            <a:pPr indent="0" lvl="0" marL="0" rtl="0" algn="l">
              <a:spcBef>
                <a:spcPts val="600"/>
              </a:spcBef>
              <a:spcAft>
                <a:spcPts val="0"/>
              </a:spcAft>
              <a:buNone/>
            </a:pPr>
            <a:r>
              <a:rPr b="1" lang="en" sz="2200">
                <a:solidFill>
                  <a:schemeClr val="lt1"/>
                </a:solidFill>
              </a:rPr>
              <a:t>B. Systems with separate but linked Neural Nets and Symbolic modules.</a:t>
            </a:r>
            <a:endParaRPr b="1" sz="2200">
              <a:solidFill>
                <a:schemeClr val="lt1"/>
              </a:solidFill>
            </a:endParaRPr>
          </a:p>
          <a:p>
            <a:pPr indent="0" lvl="0" marL="0" rtl="0" algn="l">
              <a:spcBef>
                <a:spcPts val="600"/>
              </a:spcBef>
              <a:spcAft>
                <a:spcPts val="0"/>
              </a:spcAft>
              <a:buNone/>
            </a:pPr>
            <a:r>
              <a:rPr b="1" lang="en" sz="2200">
                <a:solidFill>
                  <a:schemeClr val="lt1"/>
                </a:solidFill>
              </a:rPr>
              <a:t>C. Other </a:t>
            </a:r>
            <a:endParaRPr b="1" sz="2200">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7"/>
          <p:cNvSpPr txBox="1"/>
          <p:nvPr>
            <p:ph idx="4294967295" type="subTitle"/>
          </p:nvPr>
        </p:nvSpPr>
        <p:spPr>
          <a:xfrm>
            <a:off x="916025" y="351450"/>
            <a:ext cx="7426200" cy="238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Discussion #4</a:t>
            </a:r>
            <a:endParaRPr b="1">
              <a:solidFill>
                <a:schemeClr val="lt1"/>
              </a:solidFill>
            </a:endParaRPr>
          </a:p>
          <a:p>
            <a:pPr indent="0" lvl="0" marL="0" rtl="0" algn="l">
              <a:spcBef>
                <a:spcPts val="600"/>
              </a:spcBef>
              <a:spcAft>
                <a:spcPts val="0"/>
              </a:spcAft>
              <a:buNone/>
            </a:pPr>
            <a:br>
              <a:rPr b="1" lang="en">
                <a:solidFill>
                  <a:schemeClr val="lt1"/>
                </a:solidFill>
              </a:rPr>
            </a:br>
            <a:r>
              <a:rPr b="1" lang="en">
                <a:solidFill>
                  <a:schemeClr val="lt1"/>
                </a:solidFill>
              </a:rPr>
              <a:t>In your opinion, do you think that Neuro-Symbolic systems will be necessary to get better AI systems in the future? Please give a reason for your answer.</a:t>
            </a:r>
            <a:endParaRPr b="1">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8"/>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Additional Resources</a:t>
            </a:r>
            <a:endParaRPr/>
          </a:p>
        </p:txBody>
      </p:sp>
      <p:sp>
        <p:nvSpPr>
          <p:cNvPr id="590" name="Google Shape;590;p78"/>
          <p:cNvSpPr txBox="1"/>
          <p:nvPr>
            <p:ph idx="1" type="body"/>
          </p:nvPr>
        </p:nvSpPr>
        <p:spPr>
          <a:xfrm>
            <a:off x="893700" y="1200150"/>
            <a:ext cx="6462600" cy="31164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600"/>
              <a:t>Papers</a:t>
            </a:r>
            <a:endParaRPr sz="1600"/>
          </a:p>
          <a:p>
            <a:pPr indent="-317500" lvl="0" marL="457200" rtl="0" algn="l">
              <a:lnSpc>
                <a:spcPct val="115000"/>
              </a:lnSpc>
              <a:spcBef>
                <a:spcPts val="0"/>
              </a:spcBef>
              <a:spcAft>
                <a:spcPts val="0"/>
              </a:spcAft>
              <a:buSzPts val="1400"/>
              <a:buChar char="▷"/>
            </a:pPr>
            <a:r>
              <a:rPr lang="en" sz="1400" u="sng">
                <a:solidFill>
                  <a:schemeClr val="hlink"/>
                </a:solidFill>
                <a:hlinkClick r:id="rId3"/>
              </a:rPr>
              <a:t>Infusing Knowledge into the Textual Entailment Task Using Graph Convolutional Networks</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4"/>
              </a:rPr>
              <a:t>Towards Deep Symbolic Reinforcement Learning</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Links</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5"/>
              </a:rPr>
              <a:t>https://www.digitaltrends.com/cool-tech/neuro-symbolic-ai-the-future/</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6"/>
              </a:rPr>
              <a:t>https://jrmerwin.github.io/deeplearning4j-docs/symbolicreasoning.html</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7"/>
              </a:rPr>
              <a:t>https://becominghuman.ai/where-is-artificial-intelligence-used-today-3fd076d15b68</a:t>
            </a:r>
            <a:endParaRPr sz="1400"/>
          </a:p>
          <a:p>
            <a:pPr indent="0" lvl="0" marL="457200" rtl="0" algn="l">
              <a:lnSpc>
                <a:spcPct val="115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9"/>
          <p:cNvSpPr txBox="1"/>
          <p:nvPr>
            <p:ph type="title"/>
          </p:nvPr>
        </p:nvSpPr>
        <p:spPr>
          <a:xfrm>
            <a:off x="893700" y="358396"/>
            <a:ext cx="6462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t>References</a:t>
            </a:r>
            <a:endParaRPr sz="2700"/>
          </a:p>
        </p:txBody>
      </p:sp>
      <p:sp>
        <p:nvSpPr>
          <p:cNvPr id="596" name="Google Shape;596;p79"/>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600"/>
              </a:spcBef>
              <a:spcAft>
                <a:spcPts val="0"/>
              </a:spcAft>
              <a:buSzPts val="1100"/>
              <a:buChar char="●"/>
            </a:pPr>
            <a:r>
              <a:rPr lang="en" sz="1100" u="sng">
                <a:solidFill>
                  <a:schemeClr val="hlink"/>
                </a:solidFill>
                <a:hlinkClick r:id="rId3"/>
              </a:rPr>
              <a:t>Kaixin Ma, Jonathan Francis,  Quanyang Lu, Eric Nyberg and Alessandro Oltramari. </a:t>
            </a:r>
            <a:r>
              <a:rPr lang="en" sz="1100" u="sng">
                <a:solidFill>
                  <a:schemeClr val="hlink"/>
                </a:solidFill>
                <a:hlinkClick r:id="rId4"/>
              </a:rPr>
              <a:t>Towards Generalizable Neuro-Symbolic Systems for Commonsense Question Answering. </a:t>
            </a:r>
            <a:r>
              <a:rPr lang="en" sz="1100" u="sng">
                <a:solidFill>
                  <a:schemeClr val="hlink"/>
                </a:solidFill>
                <a:hlinkClick r:id="rId5"/>
              </a:rPr>
              <a:t>[ACL 2019, Hong Kong, China]</a:t>
            </a:r>
            <a:br>
              <a:rPr lang="en" sz="1100"/>
            </a:b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6"/>
              </a:rPr>
              <a:t>Kexin Yi, Jiajun Wu, Chuang Gan, Antonio Torralba, Pushmeet Kohli DeepMind and Joshua B. Tenenbaum. </a:t>
            </a:r>
            <a:r>
              <a:rPr lang="en" sz="1100" u="sng">
                <a:solidFill>
                  <a:schemeClr val="hlink"/>
                </a:solidFill>
                <a:hlinkClick r:id="rId7"/>
              </a:rPr>
              <a:t>Neural-Symbolic VQA: Disentangling Reasoning from Vision and Language Understanding. </a:t>
            </a:r>
            <a:r>
              <a:rPr lang="en" sz="1100" u="sng">
                <a:solidFill>
                  <a:schemeClr val="hlink"/>
                </a:solidFill>
                <a:hlinkClick r:id="rId8"/>
              </a:rPr>
              <a:t>[NeurIPS 2018, Montréal, Canada]</a:t>
            </a:r>
            <a:br>
              <a:rPr lang="en" sz="1100"/>
            </a:b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9"/>
              </a:rPr>
              <a:t>Jiayuan Mao, Chuang Gan, Pushmeet Kohli, Joshua B. Tenenbaum, and Jiajun Wu. </a:t>
            </a:r>
            <a:r>
              <a:rPr lang="en" sz="1100" u="sng">
                <a:solidFill>
                  <a:schemeClr val="hlink"/>
                </a:solidFill>
                <a:hlinkClick r:id="rId10"/>
              </a:rPr>
              <a:t>The Neuro-symbolic Concept Learner: Interpreting Scenes, Words, And Sentences From Natural Supervision. [ICLR 2019, New Orleans, USA]</a:t>
            </a:r>
            <a:br>
              <a:rPr lang="en" sz="1100"/>
            </a:b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11"/>
              </a:rPr>
              <a:t>Chi Han, Jiayuan Mao, Chuang Gan, Joshua B. Tenenbaum, and Jiajun Wu. </a:t>
            </a:r>
            <a:r>
              <a:rPr lang="en" sz="1100" u="sng">
                <a:solidFill>
                  <a:schemeClr val="hlink"/>
                </a:solidFill>
                <a:hlinkClick r:id="rId12"/>
              </a:rPr>
              <a:t>Visual Concept-Metaconcept Learning</a:t>
            </a:r>
            <a:r>
              <a:rPr lang="en" sz="1100" u="sng">
                <a:solidFill>
                  <a:schemeClr val="hlink"/>
                </a:solidFill>
                <a:hlinkClick r:id="rId13"/>
              </a:rPr>
              <a:t>  [NeurIPS 2019, Vancouver, Canada]</a:t>
            </a:r>
            <a:endParaRPr sz="1100"/>
          </a:p>
          <a:p>
            <a:pPr indent="0" lvl="0" marL="0" rtl="0" algn="l">
              <a:lnSpc>
                <a:spcPct val="115000"/>
              </a:lnSpc>
              <a:spcBef>
                <a:spcPts val="600"/>
              </a:spcBef>
              <a:spcAft>
                <a:spcPts val="0"/>
              </a:spcAft>
              <a:buNone/>
            </a:pPr>
            <a:r>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Networks</a:t>
            </a:r>
            <a:endParaRPr/>
          </a:p>
        </p:txBody>
      </p:sp>
      <p:sp>
        <p:nvSpPr>
          <p:cNvPr id="138" name="Google Shape;138;p18"/>
          <p:cNvSpPr txBox="1"/>
          <p:nvPr>
            <p:ph idx="1" type="body"/>
          </p:nvPr>
        </p:nvSpPr>
        <p:spPr>
          <a:xfrm>
            <a:off x="384400" y="1295425"/>
            <a:ext cx="4310700" cy="353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4CD516"/>
                </a:solidFill>
              </a:rPr>
              <a:t>Advantages</a:t>
            </a:r>
            <a:endParaRPr b="1">
              <a:solidFill>
                <a:srgbClr val="4CD516"/>
              </a:solidFill>
            </a:endParaRPr>
          </a:p>
          <a:p>
            <a:pPr indent="-311150" lvl="0" marL="457200" rtl="0" algn="l">
              <a:spcBef>
                <a:spcPts val="600"/>
              </a:spcBef>
              <a:spcAft>
                <a:spcPts val="0"/>
              </a:spcAft>
              <a:buClr>
                <a:srgbClr val="222222"/>
              </a:buClr>
              <a:buSzPts val="1300"/>
              <a:buChar char="●"/>
            </a:pPr>
            <a:r>
              <a:rPr lang="en" sz="1300">
                <a:solidFill>
                  <a:srgbClr val="222222"/>
                </a:solidFill>
              </a:rPr>
              <a:t>Easily scalable.</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Works well with messy real-world data.</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Allows for reinforcement learning.</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Great with images, video and multimedia data.</a:t>
            </a:r>
            <a:endParaRPr sz="1300">
              <a:solidFill>
                <a:srgbClr val="222222"/>
              </a:solidFill>
            </a:endParaRPr>
          </a:p>
          <a:p>
            <a:pPr indent="0" lvl="0" marL="0" rtl="0" algn="l">
              <a:spcBef>
                <a:spcPts val="600"/>
              </a:spcBef>
              <a:spcAft>
                <a:spcPts val="0"/>
              </a:spcAft>
              <a:buNone/>
            </a:pPr>
            <a:r>
              <a:t/>
            </a:r>
            <a:endParaRPr sz="1500"/>
          </a:p>
          <a:p>
            <a:pPr indent="0" lvl="0" marL="0" rtl="0" algn="l">
              <a:spcBef>
                <a:spcPts val="600"/>
              </a:spcBef>
              <a:spcAft>
                <a:spcPts val="0"/>
              </a:spcAft>
              <a:buNone/>
            </a:pPr>
            <a:r>
              <a:t/>
            </a:r>
            <a:endParaRPr/>
          </a:p>
        </p:txBody>
      </p:sp>
      <p:sp>
        <p:nvSpPr>
          <p:cNvPr id="139" name="Google Shape;139;p18"/>
          <p:cNvSpPr txBox="1"/>
          <p:nvPr>
            <p:ph idx="4294967295" type="body"/>
          </p:nvPr>
        </p:nvSpPr>
        <p:spPr>
          <a:xfrm>
            <a:off x="4521075" y="1258800"/>
            <a:ext cx="4310700" cy="353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0000"/>
                </a:solidFill>
              </a:rPr>
              <a:t>Disadvantages</a:t>
            </a:r>
            <a:endParaRPr b="1">
              <a:solidFill>
                <a:srgbClr val="FF0000"/>
              </a:solidFill>
            </a:endParaRPr>
          </a:p>
          <a:p>
            <a:pPr indent="-311150" lvl="0" marL="457200" rtl="0" algn="l">
              <a:spcBef>
                <a:spcPts val="600"/>
              </a:spcBef>
              <a:spcAft>
                <a:spcPts val="0"/>
              </a:spcAft>
              <a:buClr>
                <a:srgbClr val="222222"/>
              </a:buClr>
              <a:buSzPts val="1300"/>
              <a:buChar char="●"/>
            </a:pPr>
            <a:r>
              <a:rPr lang="en" sz="1300">
                <a:solidFill>
                  <a:srgbClr val="222222"/>
                </a:solidFill>
              </a:rPr>
              <a:t>Require large amounts of data to train.</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Opaque and difficult to debug.</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Cannot reason or perform complex logic.</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Difficult generalizing and abstracting.</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Vulnerable to hacking via adversarial examples.</a:t>
            </a:r>
            <a:br>
              <a:rPr lang="en" sz="1300">
                <a:solidFill>
                  <a:srgbClr val="222222"/>
                </a:solidFill>
              </a:rPr>
            </a:b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Perpetuate bias in the training data.</a:t>
            </a:r>
            <a:endParaRPr sz="1300">
              <a:solidFill>
                <a:srgbClr val="222222"/>
              </a:solidFill>
            </a:endParaRPr>
          </a:p>
          <a:p>
            <a:pPr indent="0" lvl="0" marL="0" rtl="0" algn="l">
              <a:spcBef>
                <a:spcPts val="600"/>
              </a:spcBef>
              <a:spcAft>
                <a:spcPts val="0"/>
              </a:spcAft>
              <a:buNone/>
            </a:pPr>
            <a:r>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p:nvPr/>
        </p:nvSpPr>
        <p:spPr>
          <a:xfrm>
            <a:off x="893700" y="2675"/>
            <a:ext cx="2483700" cy="234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txBox="1"/>
          <p:nvPr>
            <p:ph idx="4294967295" type="ctrTitle"/>
          </p:nvPr>
        </p:nvSpPr>
        <p:spPr>
          <a:xfrm>
            <a:off x="778225" y="2383450"/>
            <a:ext cx="7868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900">
                <a:solidFill>
                  <a:schemeClr val="lt1"/>
                </a:solidFill>
              </a:rPr>
              <a:t>Symbolic AI</a:t>
            </a:r>
            <a:endParaRPr sz="5900">
              <a:solidFill>
                <a:schemeClr val="lt1"/>
              </a:solidFill>
            </a:endParaRPr>
          </a:p>
        </p:txBody>
      </p:sp>
      <p:grpSp>
        <p:nvGrpSpPr>
          <p:cNvPr id="146" name="Google Shape;146;p19"/>
          <p:cNvGrpSpPr/>
          <p:nvPr/>
        </p:nvGrpSpPr>
        <p:grpSpPr>
          <a:xfrm>
            <a:off x="1277487" y="130094"/>
            <a:ext cx="1716124" cy="2099273"/>
            <a:chOff x="2554206" y="1011105"/>
            <a:chExt cx="613055" cy="720187"/>
          </a:xfrm>
        </p:grpSpPr>
        <p:sp>
          <p:nvSpPr>
            <p:cNvPr id="147" name="Google Shape;147;p19"/>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 name="Google Shape;148;p19"/>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 name="Google Shape;149;p19"/>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893700" y="358400"/>
            <a:ext cx="5109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Inspiration for the Symbolic Approach</a:t>
            </a:r>
            <a:endParaRPr/>
          </a:p>
        </p:txBody>
      </p:sp>
      <p:sp>
        <p:nvSpPr>
          <p:cNvPr id="155" name="Google Shape;155;p20"/>
          <p:cNvSpPr txBox="1"/>
          <p:nvPr>
            <p:ph idx="1" type="body"/>
          </p:nvPr>
        </p:nvSpPr>
        <p:spPr>
          <a:xfrm>
            <a:off x="119550" y="1254625"/>
            <a:ext cx="8904900" cy="3552300"/>
          </a:xfrm>
          <a:prstGeom prst="rect">
            <a:avLst/>
          </a:prstGeom>
        </p:spPr>
        <p:txBody>
          <a:bodyPr anchorCtr="0" anchor="t" bIns="91425" lIns="91425" spcFirstLastPara="1" rIns="91425" wrap="square" tIns="91425">
            <a:noAutofit/>
          </a:bodyPr>
          <a:lstStyle/>
          <a:p>
            <a:pPr indent="-317500" lvl="0" marL="457200" rtl="0" algn="l">
              <a:lnSpc>
                <a:spcPct val="174000"/>
              </a:lnSpc>
              <a:spcBef>
                <a:spcPts val="0"/>
              </a:spcBef>
              <a:spcAft>
                <a:spcPts val="0"/>
              </a:spcAft>
              <a:buClr>
                <a:srgbClr val="222222"/>
              </a:buClr>
              <a:buSzPts val="1400"/>
              <a:buChar char="●"/>
            </a:pPr>
            <a:r>
              <a:rPr lang="en" sz="1400">
                <a:solidFill>
                  <a:srgbClr val="222222"/>
                </a:solidFill>
                <a:highlight>
                  <a:srgbClr val="FFFFFF"/>
                </a:highlight>
              </a:rPr>
              <a:t>We use symbols all the time to define things (cat, car, airplane, etc.) and people (teacher, police, salesperson). </a:t>
            </a:r>
            <a:endParaRPr sz="1400">
              <a:solidFill>
                <a:srgbClr val="222222"/>
              </a:solidFill>
              <a:highlight>
                <a:srgbClr val="FFFFFF"/>
              </a:highlight>
            </a:endParaRPr>
          </a:p>
          <a:p>
            <a:pPr indent="-317500" lvl="0" marL="457200" rtl="0" algn="l">
              <a:lnSpc>
                <a:spcPct val="174000"/>
              </a:lnSpc>
              <a:spcBef>
                <a:spcPts val="0"/>
              </a:spcBef>
              <a:spcAft>
                <a:spcPts val="0"/>
              </a:spcAft>
              <a:buClr>
                <a:srgbClr val="222222"/>
              </a:buClr>
              <a:buSzPts val="1400"/>
              <a:buChar char="●"/>
            </a:pPr>
            <a:r>
              <a:rPr lang="en" sz="1400">
                <a:solidFill>
                  <a:srgbClr val="222222"/>
                </a:solidFill>
                <a:highlight>
                  <a:srgbClr val="FFFFFF"/>
                </a:highlight>
              </a:rPr>
              <a:t>Symbols can represent abstract concepts (bank transaction) or things that don’t physically exist (web page, blog post, etc.). </a:t>
            </a:r>
            <a:endParaRPr sz="1400">
              <a:solidFill>
                <a:srgbClr val="222222"/>
              </a:solidFill>
              <a:highlight>
                <a:srgbClr val="FFFFFF"/>
              </a:highlight>
            </a:endParaRPr>
          </a:p>
          <a:p>
            <a:pPr indent="-317500" lvl="0" marL="457200" rtl="0" algn="l">
              <a:lnSpc>
                <a:spcPct val="174000"/>
              </a:lnSpc>
              <a:spcBef>
                <a:spcPts val="0"/>
              </a:spcBef>
              <a:spcAft>
                <a:spcPts val="0"/>
              </a:spcAft>
              <a:buClr>
                <a:srgbClr val="222222"/>
              </a:buClr>
              <a:buSzPts val="1400"/>
              <a:buChar char="●"/>
            </a:pPr>
            <a:r>
              <a:rPr lang="en" sz="1400">
                <a:solidFill>
                  <a:srgbClr val="222222"/>
                </a:solidFill>
                <a:highlight>
                  <a:srgbClr val="FFFFFF"/>
                </a:highlight>
              </a:rPr>
              <a:t>They can also describe actions (running) or states (inactive). </a:t>
            </a:r>
            <a:endParaRPr sz="1400">
              <a:solidFill>
                <a:srgbClr val="222222"/>
              </a:solidFill>
              <a:highlight>
                <a:srgbClr val="FFFFFF"/>
              </a:highlight>
            </a:endParaRPr>
          </a:p>
          <a:p>
            <a:pPr indent="-317500" lvl="0" marL="457200" rtl="0" algn="l">
              <a:lnSpc>
                <a:spcPct val="174000"/>
              </a:lnSpc>
              <a:spcBef>
                <a:spcPts val="0"/>
              </a:spcBef>
              <a:spcAft>
                <a:spcPts val="0"/>
              </a:spcAft>
              <a:buClr>
                <a:srgbClr val="222222"/>
              </a:buClr>
              <a:buSzPts val="1400"/>
              <a:buChar char="●"/>
            </a:pPr>
            <a:r>
              <a:rPr lang="en" sz="1400">
                <a:solidFill>
                  <a:srgbClr val="222222"/>
                </a:solidFill>
                <a:highlight>
                  <a:srgbClr val="FFFFFF"/>
                </a:highlight>
              </a:rPr>
              <a:t>Symbols can be organized into hierarchies (a car is made of doors, windows, tires, seats, etc.). </a:t>
            </a:r>
            <a:endParaRPr sz="1400">
              <a:solidFill>
                <a:srgbClr val="222222"/>
              </a:solidFill>
              <a:highlight>
                <a:srgbClr val="FFFFFF"/>
              </a:highlight>
            </a:endParaRPr>
          </a:p>
          <a:p>
            <a:pPr indent="-317500" lvl="0" marL="457200" rtl="0" algn="l">
              <a:lnSpc>
                <a:spcPct val="174000"/>
              </a:lnSpc>
              <a:spcBef>
                <a:spcPts val="0"/>
              </a:spcBef>
              <a:spcAft>
                <a:spcPts val="0"/>
              </a:spcAft>
              <a:buClr>
                <a:srgbClr val="222222"/>
              </a:buClr>
              <a:buSzPts val="1400"/>
              <a:buChar char="●"/>
            </a:pPr>
            <a:r>
              <a:rPr lang="en" sz="1400">
                <a:solidFill>
                  <a:srgbClr val="222222"/>
                </a:solidFill>
                <a:highlight>
                  <a:srgbClr val="FFFFFF"/>
                </a:highlight>
              </a:rPr>
              <a:t>They can also be used to describe other symbols (a cat with fluffy ears, a red carpet, etc.).</a:t>
            </a:r>
            <a:endParaRPr sz="1400">
              <a:solidFill>
                <a:srgbClr val="222222"/>
              </a:solidFill>
              <a:highlight>
                <a:srgbClr val="FFFFFF"/>
              </a:highlight>
            </a:endParaRPr>
          </a:p>
          <a:p>
            <a:pPr indent="-317500" lvl="0" marL="457200" rtl="0" algn="l">
              <a:lnSpc>
                <a:spcPct val="174000"/>
              </a:lnSpc>
              <a:spcBef>
                <a:spcPts val="0"/>
              </a:spcBef>
              <a:spcAft>
                <a:spcPts val="0"/>
              </a:spcAft>
              <a:buClr>
                <a:srgbClr val="222222"/>
              </a:buClr>
              <a:buSzPts val="1400"/>
              <a:buChar char="●"/>
            </a:pPr>
            <a:r>
              <a:rPr lang="en" sz="1400">
                <a:solidFill>
                  <a:srgbClr val="222222"/>
                </a:solidFill>
                <a:highlight>
                  <a:srgbClr val="FFFFFF"/>
                </a:highlight>
              </a:rPr>
              <a:t>Being able to communicate in symbols is one of the main things that make us intelligent. </a:t>
            </a:r>
            <a:endParaRPr sz="1400">
              <a:solidFill>
                <a:srgbClr val="222222"/>
              </a:solidFill>
              <a:highlight>
                <a:srgbClr val="FFFFFF"/>
              </a:highlight>
            </a:endParaRPr>
          </a:p>
          <a:p>
            <a:pPr indent="-317500" lvl="0" marL="457200" rtl="0" algn="l">
              <a:lnSpc>
                <a:spcPct val="174000"/>
              </a:lnSpc>
              <a:spcBef>
                <a:spcPts val="0"/>
              </a:spcBef>
              <a:spcAft>
                <a:spcPts val="0"/>
              </a:spcAft>
              <a:buClr>
                <a:srgbClr val="222222"/>
              </a:buClr>
              <a:buSzPts val="1400"/>
              <a:buChar char="●"/>
            </a:pPr>
            <a:r>
              <a:rPr lang="en" sz="1400">
                <a:solidFill>
                  <a:srgbClr val="222222"/>
                </a:solidFill>
                <a:highlight>
                  <a:srgbClr val="FFFFFF"/>
                </a:highlight>
              </a:rPr>
              <a:t>Therefore, symbols have also played a crucial role in the creation of artificial intelligence.</a:t>
            </a:r>
            <a:endParaRPr sz="1400">
              <a:solidFill>
                <a:srgbClr val="222222"/>
              </a:solidFill>
              <a:highlight>
                <a:srgbClr val="FFFFFF"/>
              </a:highlight>
            </a:endParaRPr>
          </a:p>
          <a:p>
            <a:pPr indent="0" lvl="0" marL="0" rtl="0" algn="l">
              <a:spcBef>
                <a:spcPts val="2000"/>
              </a:spcBef>
              <a:spcAft>
                <a:spcPts val="0"/>
              </a:spcAft>
              <a:buNone/>
            </a:pPr>
            <a:r>
              <a:t/>
            </a:r>
            <a:endParaRPr sz="1400">
              <a:solidFill>
                <a:srgbClr val="222222"/>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